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23_5ABADCD4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34"/>
  </p:notesMasterIdLst>
  <p:handoutMasterIdLst>
    <p:handoutMasterId r:id="rId35"/>
  </p:handoutMasterIdLst>
  <p:sldIdLst>
    <p:sldId id="256" r:id="rId2"/>
    <p:sldId id="305" r:id="rId3"/>
    <p:sldId id="257" r:id="rId4"/>
    <p:sldId id="264" r:id="rId5"/>
    <p:sldId id="308" r:id="rId6"/>
    <p:sldId id="309" r:id="rId7"/>
    <p:sldId id="310" r:id="rId8"/>
    <p:sldId id="311" r:id="rId9"/>
    <p:sldId id="312" r:id="rId10"/>
    <p:sldId id="306" r:id="rId11"/>
    <p:sldId id="283" r:id="rId12"/>
    <p:sldId id="282" r:id="rId13"/>
    <p:sldId id="307" r:id="rId14"/>
    <p:sldId id="291" r:id="rId15"/>
    <p:sldId id="303" r:id="rId16"/>
    <p:sldId id="275" r:id="rId17"/>
    <p:sldId id="289" r:id="rId18"/>
    <p:sldId id="302" r:id="rId19"/>
    <p:sldId id="313" r:id="rId20"/>
    <p:sldId id="290" r:id="rId21"/>
    <p:sldId id="293" r:id="rId22"/>
    <p:sldId id="292" r:id="rId23"/>
    <p:sldId id="294" r:id="rId24"/>
    <p:sldId id="295" r:id="rId25"/>
    <p:sldId id="297" r:id="rId26"/>
    <p:sldId id="298" r:id="rId27"/>
    <p:sldId id="299" r:id="rId28"/>
    <p:sldId id="300" r:id="rId29"/>
    <p:sldId id="315" r:id="rId30"/>
    <p:sldId id="316" r:id="rId31"/>
    <p:sldId id="258" r:id="rId32"/>
    <p:sldId id="28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7954539-ADD1-AECC-41B1-8D4994095C31}" name="Siddeswara Guru" initials="SG" userId="S::uqsguru@uq.edu.au::71166c52-b539-442d-84ea-e392d9649e8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0303"/>
    <a:srgbClr val="ED684B"/>
    <a:srgbClr val="00B050"/>
    <a:srgbClr val="003F51"/>
    <a:srgbClr val="FF5E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8CA3C0-F590-B04E-3A92-AC3FF6AC2D4B}" v="53" dt="2021-11-22T03:38:08.430"/>
    <p1510:client id="{174CFAFC-793E-93B0-7AF9-4DD85C6C16D8}" v="220" dt="2021-11-21T22:59:34.882"/>
    <p1510:client id="{2AE57DBB-6B5A-C041-9B8A-8D638AEBE614}" v="343" dt="2021-11-22T05:59:55.088"/>
    <p1510:client id="{387B611E-4350-4EC7-A1D2-4B6D92575BE9}" v="2" dt="2021-11-23T23:12:15.901"/>
    <p1510:client id="{5C85410B-65EF-BD55-5E18-CB929AE62FB3}" v="237" dt="2021-11-21T23:56:39.644"/>
    <p1510:client id="{86B2A50A-F6A6-9968-4A55-E0C4488A3833}" v="10" dt="2021-11-23T05:58:25.782"/>
    <p1510:client id="{B4B00642-24AE-0078-8F2F-80D66739A34F}" v="218" dt="2021-11-23T03:23:48.8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>
      <p:cViewPr varScale="1">
        <p:scale>
          <a:sx n="117" d="100"/>
          <a:sy n="117" d="100"/>
        </p:scale>
        <p:origin x="36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omments/modernComment_123_5ABADCD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A5F7B4E-9D58-4A04-97D6-889BBB58590A}" authorId="{67954539-ADD1-AECC-41B1-8D4994095C31}" created="2021-11-21T21:11:02.88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22195668" sldId="291"/>
      <ac:spMk id="73" creationId="{0AACC189-F48F-4DC9-8A3D-FA166B191626}"/>
    </ac:deMkLst>
    <p188:txBody>
      <a:bodyPr/>
      <a:lstStyle/>
      <a:p>
        <a:r>
          <a:rPr lang="en-US"/>
          <a:t>[@Elisa Maria Girola] TDDP should come in the last, first the SHaRED and a quick way to show how data submitted to  SHaRED will be presented to wider community through TDDP.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946C649-0636-9843-9349-7E748F18BE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08895-6D2B-5241-924F-7641E36213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9D492-7696-F34D-A6C4-7DF077111675}" type="datetimeFigureOut">
              <a:rPr lang="en-US" smtClean="0"/>
              <a:t>1/20/22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216ED-99B4-5B4B-A320-CF2D661268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DF600-BFEF-C842-85FC-87D157E40D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90D82-F710-794D-8EC6-25E62185B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22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AD526-3924-7749-A8C2-6AF662D729C1}" type="datetimeFigureOut">
              <a:rPr lang="en-US" smtClean="0"/>
              <a:t>1/20/22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5A13-CE14-FE45-BBA4-F75A6FB36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86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15A13-CE14-FE45-BBA4-F75A6FB365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32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15A13-CE14-FE45-BBA4-F75A6FB365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03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15A13-CE14-FE45-BBA4-F75A6FB3658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56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15A13-CE14-FE45-BBA4-F75A6FB3658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24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R1.1. (meta)data are released with a clear and accessible </a:t>
            </a:r>
            <a:r>
              <a:rPr lang="en-GB" sz="12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usage license</a:t>
            </a:r>
            <a:r>
              <a:rPr lang="en-GB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AU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R1.2. (meta)data are associated with their </a:t>
            </a:r>
            <a:r>
              <a:rPr lang="en-GB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provenance</a:t>
            </a: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(where the data comes from) = data lineage. </a:t>
            </a:r>
            <a:endParaRPr lang="en-AU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15A13-CE14-FE45-BBA4-F75A6FB3658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66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>
                <a:effectLst/>
                <a:latin typeface="Calibri"/>
                <a:ea typeface="Calibri" panose="020F0502020204030204" pitchFamily="34" charset="0"/>
                <a:cs typeface="Calibri"/>
              </a:rPr>
              <a:t>F1. (meta)data are assigned a </a:t>
            </a:r>
            <a:r>
              <a:rPr lang="en-GB" sz="1800" b="1">
                <a:effectLst/>
                <a:latin typeface="Calibri"/>
                <a:ea typeface="Calibri" panose="020F0502020204030204" pitchFamily="34" charset="0"/>
                <a:cs typeface="Calibri"/>
              </a:rPr>
              <a:t>globally unique and eternally persistent</a:t>
            </a:r>
            <a:r>
              <a:rPr lang="en-GB" sz="1800">
                <a:effectLst/>
                <a:latin typeface="Calibri"/>
                <a:ea typeface="Calibri" panose="020F0502020204030204" pitchFamily="34" charset="0"/>
                <a:cs typeface="Calibri"/>
              </a:rPr>
              <a:t> identifier.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A1. (meta)data are retrievable by their identifier using a </a:t>
            </a:r>
            <a:r>
              <a:rPr lang="en-GB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standardized communications protocol</a:t>
            </a: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The metadata is retrievable using a standard http protocol.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A1.1. the protocol is </a:t>
            </a:r>
            <a:r>
              <a:rPr lang="en-GB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open, free, and universally implementable</a:t>
            </a: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AU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A1.2. the protocol allows for an </a:t>
            </a:r>
            <a:r>
              <a:rPr lang="en-GB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 and authorization </a:t>
            </a: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procedure, where necessary.</a:t>
            </a:r>
            <a:endParaRPr lang="en-AU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en-AU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AU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15A13-CE14-FE45-BBA4-F75A6FB3658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86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15A13-CE14-FE45-BBA4-F75A6FB3658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85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15A13-CE14-FE45-BBA4-F75A6FB3658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47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15A13-CE14-FE45-BBA4-F75A6FB3658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03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I3. (meta)data include </a:t>
            </a:r>
            <a:r>
              <a:rPr lang="en-GB" sz="12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qualified references </a:t>
            </a:r>
            <a:r>
              <a:rPr lang="en-GB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other (meta)data.</a:t>
            </a:r>
            <a:endParaRPr lang="en-AU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15A13-CE14-FE45-BBA4-F75A6FB3658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40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15A13-CE14-FE45-BBA4-F75A6FB3658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62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15A13-CE14-FE45-BBA4-F75A6FB365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844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/>
              <a:t>GCMD = Global Change Master Directory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b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/>
              <a:t>ANZSRC = Australian and New Zealand Standard Research Classification Field of Research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b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I1. (meta)data use a </a:t>
            </a:r>
            <a:r>
              <a:rPr lang="en-GB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formal, accessible, shared, and broadly applicable </a:t>
            </a: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language for knowledge representation.</a:t>
            </a:r>
            <a:endParaRPr lang="en-AU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I2. (meta)data use </a:t>
            </a:r>
            <a:r>
              <a:rPr lang="en-GB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vocabularies </a:t>
            </a: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 follow FAIR principles.</a:t>
            </a:r>
            <a:endParaRPr lang="en-AU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R1. meta(data) have a </a:t>
            </a:r>
            <a:r>
              <a:rPr lang="en-GB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plurality</a:t>
            </a: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accurate and relevant attributes.</a:t>
            </a:r>
            <a:endParaRPr lang="en-AU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b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15A13-CE14-FE45-BBA4-F75A6FB3658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25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/>
              <a:t>GCMD = Global Change Master Directory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b="0"/>
          </a:p>
          <a:p>
            <a:pPr>
              <a:defRPr/>
            </a:pPr>
            <a:r>
              <a:rPr lang="en-AU" b="0"/>
              <a:t>ANZSRC </a:t>
            </a:r>
            <a:r>
              <a:rPr lang="en-AU"/>
              <a:t>For </a:t>
            </a:r>
            <a:r>
              <a:rPr lang="en-AU" b="0"/>
              <a:t>= Australian and New Zealand Standard Research Classification Field of Research</a:t>
            </a:r>
            <a:r>
              <a:rPr lang="en-AU"/>
              <a:t> </a:t>
            </a:r>
            <a:endParaRPr lang="en-AU" b="0"/>
          </a:p>
          <a:p>
            <a:endParaRPr lang="en-AU"/>
          </a:p>
          <a:p>
            <a:r>
              <a:rPr lang="en-AU"/>
              <a:t>SEO = Socio-economic Objective, part of ANZSRC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15A13-CE14-FE45-BBA4-F75A6FB3658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91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>
              <a:effectLst/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15A13-CE14-FE45-BBA4-F75A6FB3658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67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15A13-CE14-FE45-BBA4-F75A6FB3658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939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15A13-CE14-FE45-BBA4-F75A6FB3658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56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15A13-CE14-FE45-BBA4-F75A6FB365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11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15A13-CE14-FE45-BBA4-F75A6FB365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39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15A13-CE14-FE45-BBA4-F75A6FB365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86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15A13-CE14-FE45-BBA4-F75A6FB365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7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F4. (meta)data are </a:t>
            </a:r>
            <a:r>
              <a:rPr lang="en-GB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registered or indexed </a:t>
            </a: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a searchable resource.</a:t>
            </a:r>
            <a:endParaRPr lang="en-AU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15A13-CE14-FE45-BBA4-F75A6FB365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68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>
                <a:effectLst/>
                <a:latin typeface="Calibri"/>
                <a:ea typeface="Calibri" panose="020F0502020204030204" pitchFamily="34" charset="0"/>
                <a:cs typeface="Calibri"/>
              </a:rPr>
              <a:t>F2. data are described with </a:t>
            </a:r>
            <a:r>
              <a:rPr lang="en-GB" sz="1800" b="1">
                <a:effectLst/>
                <a:latin typeface="Calibri"/>
                <a:ea typeface="Calibri" panose="020F0502020204030204" pitchFamily="34" charset="0"/>
                <a:cs typeface="Calibri"/>
              </a:rPr>
              <a:t>rich metadata</a:t>
            </a:r>
            <a:r>
              <a:rPr lang="en-GB" sz="1800">
                <a:effectLst/>
                <a:latin typeface="Calibri"/>
                <a:ea typeface="Calibri" panose="020F0502020204030204" pitchFamily="34" charset="0"/>
                <a:cs typeface="Calibri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R1.3. (meta)data meet </a:t>
            </a:r>
            <a:r>
              <a:rPr lang="en-GB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domain-relevant</a:t>
            </a: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community </a:t>
            </a:r>
            <a:r>
              <a:rPr lang="en-GB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standards</a:t>
            </a: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Compatible with ecological data standards. And </a:t>
            </a:r>
            <a:r>
              <a:rPr lang="en-GB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RIFcf</a:t>
            </a:r>
            <a:endParaRPr lang="en-AU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15A13-CE14-FE45-BBA4-F75A6FB365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9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15A13-CE14-FE45-BBA4-F75A6FB365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84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470B50-9D1A-1244-B0BE-05F322F8E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58309"/>
            <a:ext cx="10615612" cy="33321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03B6D2-8CA7-834F-BD26-6B8D860EE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128929"/>
            <a:ext cx="7685690" cy="207147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200" b="1" i="0">
                <a:solidFill>
                  <a:schemeClr val="bg1"/>
                </a:solidFill>
                <a:latin typeface="Uni Neue Heavy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F38FC2-BF9A-A140-9639-5CE22A7B4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300" y="3522983"/>
            <a:ext cx="7160172" cy="66745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  <a:latin typeface="Uni Neue Book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3B4597-8DA3-F64B-A3A1-FCE38CCD1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517" y="4304732"/>
            <a:ext cx="2013761" cy="2010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FF4A9A-C9B8-A84A-BBAB-F19AA4442F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858309"/>
            <a:ext cx="10615612" cy="3332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484F32-AFC0-1448-8053-38C269FA4E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66517" y="4304732"/>
            <a:ext cx="2013761" cy="201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7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BBD6E-8A55-DD4F-8487-4380343C2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328863"/>
            <a:ext cx="10515600" cy="3609482"/>
          </a:xfrm>
        </p:spPr>
        <p:txBody>
          <a:bodyPr/>
          <a:lstStyle>
            <a:lvl1pPr>
              <a:defRPr>
                <a:solidFill>
                  <a:srgbClr val="003F51"/>
                </a:solidFill>
              </a:defRPr>
            </a:lvl1pPr>
            <a:lvl2pPr>
              <a:defRPr>
                <a:solidFill>
                  <a:srgbClr val="003F51"/>
                </a:solidFill>
              </a:defRPr>
            </a:lvl2pPr>
            <a:lvl3pPr>
              <a:defRPr>
                <a:solidFill>
                  <a:srgbClr val="003F51"/>
                </a:solidFill>
              </a:defRPr>
            </a:lvl3pPr>
            <a:lvl4pPr>
              <a:defRPr>
                <a:solidFill>
                  <a:srgbClr val="003F51"/>
                </a:solidFill>
              </a:defRPr>
            </a:lvl4pPr>
            <a:lvl5pPr>
              <a:defRPr>
                <a:solidFill>
                  <a:srgbClr val="003F5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215B7-6CE6-0947-92D3-78770FB4A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992" y="6159006"/>
            <a:ext cx="1283138" cy="51325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A493E4C0-2314-0342-AEC5-430388F38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214438"/>
            <a:ext cx="10515600" cy="7747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>
                <a:solidFill>
                  <a:srgbClr val="ED684B"/>
                </a:solidFill>
                <a:latin typeface="Uni Neue Heavy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E831E-F5E4-1E4E-8A5D-798178B68A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9992" y="6159006"/>
            <a:ext cx="1283138" cy="51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19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4200EA-52F3-C84C-A959-EEBB0BBA12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5F3641-9490-E049-9223-67B17091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918952"/>
            <a:ext cx="10515600" cy="72053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C8A9D83-1667-764B-88EE-3856DB532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914" y="3222041"/>
            <a:ext cx="7160172" cy="667450"/>
          </a:xfrm>
        </p:spPr>
        <p:txBody>
          <a:bodyPr>
            <a:normAutofit/>
          </a:bodyPr>
          <a:lstStyle>
            <a:lvl1pPr marL="0" indent="0" algn="ctr">
              <a:buNone/>
              <a:defRPr sz="2800" b="0" i="0">
                <a:solidFill>
                  <a:schemeClr val="bg1"/>
                </a:solidFill>
                <a:latin typeface="Uni Neue Book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96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D172A-E5AD-D145-A29E-62DCDEA15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234995"/>
            <a:ext cx="10515600" cy="3941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B87188-27CE-504C-97A0-492B94744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8886825" cy="275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1C0CCE-C5E1-DE4F-9E9B-598617509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587306"/>
            <a:ext cx="6543675" cy="281204"/>
          </a:xfrm>
          <a:prstGeom prst="rect">
            <a:avLst/>
          </a:prstGeom>
        </p:spPr>
      </p:pic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AFF40A6A-C845-2044-8748-03C3DF49E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94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9295B-1A9F-EF4B-BA90-0B29B4F2FD3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"/>
            <a:ext cx="8886825" cy="275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B489AA-32C6-A644-ADE4-3E24C8E276C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6587306"/>
            <a:ext cx="6543675" cy="28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2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rgbClr val="ED684B"/>
          </a:solidFill>
          <a:latin typeface="Uni Neue Heavy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rgbClr val="003F5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rgbClr val="003F5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rgbClr val="003F5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003F5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003F5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.guru@uq.edu.a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.mahuika@uq.edu.a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hared.tern.org.au/edit/02616ba8-f3b6-4b73-bba8-f49bcbc5c0fe/#data-identificatio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3_5ABADCD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portal.tern.org.au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eonetwork.tern.org.au/" TargetMode="External"/><Relationship Id="rId7" Type="http://schemas.openxmlformats.org/officeDocument/2006/relationships/hyperlink" Target="https://ecoplots.tern.org.au/" TargetMode="External"/><Relationship Id="rId2" Type="http://schemas.openxmlformats.org/officeDocument/2006/relationships/hyperlink" Target="https://shared.tern.org.a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dc.edu.au/resources/working-with-data/fair-data/" TargetMode="External"/><Relationship Id="rId5" Type="http://schemas.openxmlformats.org/officeDocument/2006/relationships/hyperlink" Target="https://ternaus.atlassian.net/wiki/spaces/TERNSup/overview" TargetMode="External"/><Relationship Id="rId4" Type="http://schemas.openxmlformats.org/officeDocument/2006/relationships/hyperlink" Target="https://portal.tern.org.au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EFC67-43D2-3349-8195-DB6434770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874365"/>
            <a:ext cx="6879535" cy="1147132"/>
          </a:xfrm>
        </p:spPr>
        <p:txBody>
          <a:bodyPr>
            <a:normAutofit/>
          </a:bodyPr>
          <a:lstStyle/>
          <a:p>
            <a:r>
              <a:rPr lang="en-US" sz="3200"/>
              <a:t>SHaRED – Data Submission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2E7652-A847-ED4C-955C-04259CDC1A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>
                <a:latin typeface="Uni Neue Book"/>
              </a:rPr>
              <a:t>Workshop at</a:t>
            </a:r>
          </a:p>
          <a:p>
            <a:r>
              <a:rPr lang="en-US">
                <a:latin typeface="Uni Neue Book"/>
              </a:rPr>
              <a:t>Ecological Society of Australia 2021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B24A9-D94D-C54B-B521-6E8C59E18B8F}"/>
              </a:ext>
            </a:extLst>
          </p:cNvPr>
          <p:cNvSpPr txBox="1"/>
          <p:nvPr/>
        </p:nvSpPr>
        <p:spPr>
          <a:xfrm>
            <a:off x="62862" y="4939613"/>
            <a:ext cx="6518528" cy="52178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sz="2400">
                <a:solidFill>
                  <a:srgbClr val="003F51"/>
                </a:solidFill>
              </a:rPr>
              <a:t>	</a:t>
            </a:r>
            <a:endParaRPr lang="en-US"/>
          </a:p>
          <a:p>
            <a:r>
              <a:rPr lang="en-US" sz="2400">
                <a:solidFill>
                  <a:srgbClr val="003F51"/>
                </a:solidFill>
              </a:rPr>
              <a:t>Habacuc Flores &amp; Elisa </a:t>
            </a:r>
            <a:r>
              <a:rPr lang="en-US" sz="2400" err="1">
                <a:solidFill>
                  <a:srgbClr val="003F51"/>
                </a:solidFill>
              </a:rPr>
              <a:t>Girola</a:t>
            </a:r>
            <a:endParaRPr lang="en-US" sz="2400" err="1">
              <a:solidFill>
                <a:srgbClr val="003F51"/>
              </a:solidFill>
              <a:cs typeface="Calibri"/>
            </a:endParaRPr>
          </a:p>
          <a:p>
            <a:r>
              <a:rPr lang="en-US" sz="2000">
                <a:solidFill>
                  <a:srgbClr val="ED684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h.floresmoreno@uq.edu.au</a:t>
            </a:r>
            <a:r>
              <a:rPr lang="en-US" sz="2000">
                <a:solidFill>
                  <a:srgbClr val="ED684B"/>
                </a:solidFill>
              </a:rPr>
              <a:t>, </a:t>
            </a:r>
            <a:r>
              <a:rPr lang="en-US" sz="2000">
                <a:solidFill>
                  <a:srgbClr val="ED684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e.girola@uq.edu.au</a:t>
            </a:r>
            <a:endParaRPr lang="en-US" sz="2000">
              <a:solidFill>
                <a:srgbClr val="ED684B"/>
              </a:solidFill>
              <a:cs typeface="Calibri"/>
            </a:endParaRPr>
          </a:p>
          <a:p>
            <a:endParaRPr lang="en-US" sz="2400">
              <a:solidFill>
                <a:srgbClr val="003F5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39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28"/>
    </mc:Choice>
    <mc:Fallback xmlns="">
      <p:transition spd="slow" advTm="1922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F9A48E-20BF-4649-BDD5-D620BB2A2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563" y="1385434"/>
            <a:ext cx="8041342" cy="47928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Calibri"/>
                <a:cs typeface="Calibri"/>
              </a:rPr>
              <a:t>Framework for Data management</a:t>
            </a:r>
          </a:p>
          <a:p>
            <a:pPr lvl="1"/>
            <a:r>
              <a:rPr lang="en-US">
                <a:latin typeface="Calibri"/>
                <a:cs typeface="Calibri"/>
              </a:rPr>
              <a:t>Improve human and machine actionable data representation</a:t>
            </a:r>
            <a:endParaRPr lang="en-US">
              <a:cs typeface="Calibri"/>
            </a:endParaRPr>
          </a:p>
          <a:p>
            <a:pPr lvl="1"/>
            <a:r>
              <a:rPr lang="en-US">
                <a:latin typeface="Calibri"/>
                <a:cs typeface="Calibri"/>
              </a:rPr>
              <a:t>Help data management, data sharing and reuse </a:t>
            </a:r>
            <a:endParaRPr lang="en-US">
              <a:cs typeface="Calibri"/>
            </a:endParaRPr>
          </a:p>
          <a:p>
            <a:pPr lvl="1"/>
            <a:r>
              <a:rPr lang="en-US">
                <a:latin typeface="Calibri"/>
                <a:cs typeface="Calibri"/>
              </a:rPr>
              <a:t>Strong importance for both metadata and data</a:t>
            </a:r>
            <a:endParaRPr lang="en-US">
              <a:cs typeface="Calibri"/>
            </a:endParaRPr>
          </a:p>
          <a:p>
            <a:pPr lvl="1"/>
            <a:r>
              <a:rPr lang="en-US">
                <a:latin typeface="Calibri"/>
                <a:cs typeface="Calibri"/>
              </a:rPr>
              <a:t>Make data more valuable for reuse</a:t>
            </a:r>
          </a:p>
          <a:p>
            <a:endParaRPr lang="en-US"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514D65-024E-2744-AF7B-87E8F135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87" y="549200"/>
            <a:ext cx="10515600" cy="774702"/>
          </a:xfrm>
        </p:spPr>
        <p:txBody>
          <a:bodyPr/>
          <a:lstStyle/>
          <a:p>
            <a:r>
              <a:rPr lang="en-US">
                <a:latin typeface="Uni Neue Heavy"/>
              </a:rPr>
              <a:t>Why FAIR matters?</a:t>
            </a:r>
          </a:p>
        </p:txBody>
      </p:sp>
    </p:spTree>
    <p:extLst>
      <p:ext uri="{BB962C8B-B14F-4D97-AF65-F5344CB8AC3E}">
        <p14:creationId xmlns:p14="http://schemas.microsoft.com/office/powerpoint/2010/main" val="1075737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FB9BF9-A556-5A47-9026-38E426C8E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80" y="1176377"/>
            <a:ext cx="10515600" cy="488748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>
                <a:latin typeface="Calibri"/>
                <a:cs typeface="Calibri"/>
              </a:rPr>
              <a:t>Support AAF and Google Account</a:t>
            </a:r>
          </a:p>
          <a:p>
            <a:r>
              <a:rPr lang="en-US" sz="2400">
                <a:latin typeface="Calibri"/>
                <a:cs typeface="Calibri"/>
              </a:rPr>
              <a:t>Support ISO 19115-3 metadata standard</a:t>
            </a:r>
          </a:p>
          <a:p>
            <a:pPr lvl="1"/>
            <a:r>
              <a:rPr lang="en-US" sz="2000">
                <a:latin typeface="Calibri"/>
                <a:cs typeface="Calibri"/>
              </a:rPr>
              <a:t>widely used with strong community support</a:t>
            </a:r>
          </a:p>
          <a:p>
            <a:r>
              <a:rPr lang="en-US" sz="2400">
                <a:latin typeface="Calibri"/>
                <a:cs typeface="Calibri"/>
              </a:rPr>
              <a:t>Metadata entry are part of set of questionnaire</a:t>
            </a:r>
          </a:p>
          <a:p>
            <a:pPr lvl="1"/>
            <a:r>
              <a:rPr lang="en-US" sz="2000">
                <a:latin typeface="Calibri"/>
                <a:cs typeface="Calibri"/>
              </a:rPr>
              <a:t>Use controlled vocabularies</a:t>
            </a:r>
          </a:p>
          <a:p>
            <a:pPr lvl="1"/>
            <a:r>
              <a:rPr lang="en-US" sz="2000">
                <a:latin typeface="Calibri"/>
                <a:cs typeface="Calibri"/>
              </a:rPr>
              <a:t>Select geographical region</a:t>
            </a:r>
          </a:p>
          <a:p>
            <a:pPr lvl="1"/>
            <a:r>
              <a:rPr lang="en-US" sz="2000">
                <a:latin typeface="Calibri"/>
                <a:cs typeface="Calibri"/>
              </a:rPr>
              <a:t>Describe associated people</a:t>
            </a:r>
          </a:p>
          <a:p>
            <a:r>
              <a:rPr lang="en-US" sz="2400">
                <a:latin typeface="Calibri"/>
                <a:cs typeface="Calibri"/>
              </a:rPr>
              <a:t>Upload files</a:t>
            </a:r>
          </a:p>
          <a:p>
            <a:pPr lvl="1"/>
            <a:r>
              <a:rPr lang="en-US" sz="2000">
                <a:latin typeface="Calibri"/>
                <a:cs typeface="Calibri"/>
              </a:rPr>
              <a:t>Upload files</a:t>
            </a:r>
          </a:p>
          <a:p>
            <a:pPr lvl="1"/>
            <a:r>
              <a:rPr lang="en-US" sz="2000">
                <a:latin typeface="Calibri"/>
                <a:cs typeface="Calibri"/>
              </a:rPr>
              <a:t>Link URL of data services</a:t>
            </a:r>
          </a:p>
          <a:p>
            <a:pPr lvl="1"/>
            <a:r>
              <a:rPr lang="en-US" sz="2000">
                <a:latin typeface="Calibri"/>
                <a:cs typeface="Calibri"/>
              </a:rPr>
              <a:t>All data submitted is published under CC-BY 4.0</a:t>
            </a:r>
          </a:p>
          <a:p>
            <a:r>
              <a:rPr lang="en-US" sz="2400">
                <a:latin typeface="Calibri"/>
                <a:cs typeface="Calibri"/>
              </a:rPr>
              <a:t>Request DOI</a:t>
            </a:r>
          </a:p>
          <a:p>
            <a:r>
              <a:rPr lang="en-US" sz="2400">
                <a:latin typeface="Calibri"/>
                <a:cs typeface="Calibri"/>
              </a:rPr>
              <a:t>Submit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241CD1-F2BD-B542-B2AF-5A94622E9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401675"/>
            <a:ext cx="10515600" cy="774702"/>
          </a:xfrm>
        </p:spPr>
        <p:txBody>
          <a:bodyPr/>
          <a:lstStyle/>
          <a:p>
            <a:r>
              <a:rPr lang="en-US"/>
              <a:t>SHaRED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297506-85D3-5940-9929-CE3FB126C066}"/>
              </a:ext>
            </a:extLst>
          </p:cNvPr>
          <p:cNvSpPr txBox="1"/>
          <p:nvPr/>
        </p:nvSpPr>
        <p:spPr>
          <a:xfrm>
            <a:off x="7524206" y="167204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endParaRPr lang="en-US" sz="4200">
              <a:solidFill>
                <a:schemeClr val="bg1"/>
              </a:solidFill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ED01640-DD7C-F842-BB78-4D4FDB0D0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851" y="592609"/>
            <a:ext cx="4657145" cy="2122882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0082BC5-6AAE-164A-8733-28320E1C5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851" y="2906424"/>
            <a:ext cx="4695376" cy="1236085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552628-8E33-7E4D-8584-B8201FAD2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524" y="2877562"/>
            <a:ext cx="1587349" cy="1830939"/>
          </a:xfrm>
          <a:prstGeom prst="rect">
            <a:avLst/>
          </a:prstGeom>
        </p:spPr>
      </p:pic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22C4A84-144E-8E4D-A651-167DB66529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5790" y="4319325"/>
            <a:ext cx="3829205" cy="193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2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4E0F0C-4E99-DD49-8B32-D789C25AB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422868"/>
            <a:ext cx="10515600" cy="774702"/>
          </a:xfrm>
        </p:spPr>
        <p:txBody>
          <a:bodyPr/>
          <a:lstStyle/>
          <a:p>
            <a:r>
              <a:rPr lang="en-US"/>
              <a:t>SHaRED - Data Submission tool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97203FD-2B4D-D442-A9BD-EC545586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90" y="1828800"/>
            <a:ext cx="10982917" cy="35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6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CBAEBC-85EC-41D0-B151-67096D5EF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6" y="2908767"/>
            <a:ext cx="6418728" cy="774702"/>
          </a:xfrm>
        </p:spPr>
        <p:txBody>
          <a:bodyPr>
            <a:normAutofit/>
          </a:bodyPr>
          <a:lstStyle/>
          <a:p>
            <a:r>
              <a:rPr lang="en-US">
                <a:latin typeface="Uni Neue Heavy"/>
                <a:hlinkClick r:id="rId2"/>
              </a:rPr>
              <a:t>SHaRED live example</a:t>
            </a:r>
            <a:endParaRPr lang="en-US"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712884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44C339-43EF-1E4D-A128-C62845A5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77628"/>
            <a:ext cx="10515600" cy="774702"/>
          </a:xfrm>
        </p:spPr>
        <p:txBody>
          <a:bodyPr>
            <a:normAutofit/>
          </a:bodyPr>
          <a:lstStyle/>
          <a:p>
            <a:r>
              <a:rPr lang="en-US" sz="4400"/>
              <a:t>TERN Data Discovery Portal </a:t>
            </a:r>
            <a:endParaRPr lang="en-US" sz="3600"/>
          </a:p>
        </p:txBody>
      </p:sp>
      <p:sp>
        <p:nvSpPr>
          <p:cNvPr id="73" name="Content Placeholder 1">
            <a:extLst>
              <a:ext uri="{FF2B5EF4-FFF2-40B4-BE49-F238E27FC236}">
                <a16:creationId xmlns:a16="http://schemas.microsoft.com/office/drawing/2014/main" id="{0AACC189-F48F-4DC9-8A3D-FA166B191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67" y="1862422"/>
            <a:ext cx="4022433" cy="2392930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hlinkClick r:id="rId4"/>
              </a:rPr>
              <a:t>https://portal.tern.org.au</a:t>
            </a: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74" name="Picture 7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58F4E3-FC61-4885-A009-829C620D0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2589" y="1419224"/>
            <a:ext cx="6685426" cy="462575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7C1F9D53-80C5-4519-92E3-C6BF7491AC4B}"/>
              </a:ext>
            </a:extLst>
          </p:cNvPr>
          <p:cNvSpPr/>
          <p:nvPr/>
        </p:nvSpPr>
        <p:spPr>
          <a:xfrm>
            <a:off x="4774921" y="2647950"/>
            <a:ext cx="949604" cy="2627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AB75689-ED02-42B9-BCE5-99BA997C6053}"/>
              </a:ext>
            </a:extLst>
          </p:cNvPr>
          <p:cNvGrpSpPr/>
          <p:nvPr/>
        </p:nvGrpSpPr>
        <p:grpSpPr>
          <a:xfrm>
            <a:off x="2828925" y="2460644"/>
            <a:ext cx="1945996" cy="637323"/>
            <a:chOff x="1701801" y="1488558"/>
            <a:chExt cx="1583658" cy="42530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3A991AB-8422-43AD-AE51-B0B396ACB83D}"/>
                </a:ext>
              </a:extLst>
            </p:cNvPr>
            <p:cNvSpPr txBox="1"/>
            <p:nvPr/>
          </p:nvSpPr>
          <p:spPr>
            <a:xfrm>
              <a:off x="1701801" y="1488558"/>
              <a:ext cx="1104854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Search keywords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0F00B0C-98ED-48A6-875B-3F2AF33871DE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701209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219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118CCC-07EF-4D54-A218-FBB8309C9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697" y="1544781"/>
            <a:ext cx="3170309" cy="485082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944C339-43EF-1E4D-A128-C62845A5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77628"/>
            <a:ext cx="10515600" cy="774702"/>
          </a:xfrm>
        </p:spPr>
        <p:txBody>
          <a:bodyPr>
            <a:normAutofit/>
          </a:bodyPr>
          <a:lstStyle/>
          <a:p>
            <a:r>
              <a:rPr lang="en-US" sz="4400"/>
              <a:t>Metadata on TERN Data Discovery Portal </a:t>
            </a:r>
            <a:endParaRPr lang="en-US" sz="360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9A687D5-BF44-473C-A8D5-E7C09882F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514" y="1614498"/>
            <a:ext cx="3614057" cy="2398918"/>
          </a:xfrm>
          <a:prstGeom prst="rect">
            <a:avLst/>
          </a:prstGeom>
        </p:spPr>
      </p:pic>
      <p:pic>
        <p:nvPicPr>
          <p:cNvPr id="4" name="Picture 4" descr="A picture containing tree, outdoor, forest, plant&#10;&#10;Description automatically generated">
            <a:extLst>
              <a:ext uri="{FF2B5EF4-FFF2-40B4-BE49-F238E27FC236}">
                <a16:creationId xmlns:a16="http://schemas.microsoft.com/office/drawing/2014/main" id="{E14FEEBC-91B8-41C6-824A-3D9A21D74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629" y="3058885"/>
            <a:ext cx="2438400" cy="3254829"/>
          </a:xfrm>
          <a:prstGeom prst="rect">
            <a:avLst/>
          </a:prstGeom>
        </p:spPr>
      </p:pic>
      <p:pic>
        <p:nvPicPr>
          <p:cNvPr id="5" name="Picture 5" descr="A picture containing tree, outdoor, wood, forest&#10;&#10;Description automatically generated">
            <a:extLst>
              <a:ext uri="{FF2B5EF4-FFF2-40B4-BE49-F238E27FC236}">
                <a16:creationId xmlns:a16="http://schemas.microsoft.com/office/drawing/2014/main" id="{3B3976D9-92C4-4C85-B7C8-A956A0C7E8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9943" y="3858986"/>
            <a:ext cx="3505200" cy="263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87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90D79F5-EAE7-42CD-90CC-FD59A738E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93010" y="1456660"/>
            <a:ext cx="7101642" cy="507173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944C339-43EF-1E4D-A128-C62845A5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77628"/>
            <a:ext cx="10515600" cy="774702"/>
          </a:xfrm>
        </p:spPr>
        <p:txBody>
          <a:bodyPr>
            <a:normAutofit/>
          </a:bodyPr>
          <a:lstStyle/>
          <a:p>
            <a:r>
              <a:rPr lang="en-US" sz="4400"/>
              <a:t>Metadata on TERN Data Discovery Portal </a:t>
            </a:r>
            <a:endParaRPr lang="en-US" sz="3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3A7E49-0812-4466-9837-89D7E674E15C}"/>
              </a:ext>
            </a:extLst>
          </p:cNvPr>
          <p:cNvSpPr/>
          <p:nvPr/>
        </p:nvSpPr>
        <p:spPr>
          <a:xfrm>
            <a:off x="2806654" y="1796773"/>
            <a:ext cx="5624965" cy="5530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093A62-E413-4D34-9631-CAA64FC5E4E2}"/>
              </a:ext>
            </a:extLst>
          </p:cNvPr>
          <p:cNvGrpSpPr/>
          <p:nvPr/>
        </p:nvGrpSpPr>
        <p:grpSpPr>
          <a:xfrm>
            <a:off x="1276737" y="1806060"/>
            <a:ext cx="1529917" cy="425302"/>
            <a:chOff x="2155239" y="1488558"/>
            <a:chExt cx="1130220" cy="42530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885142-43DE-4093-B053-38F386901216}"/>
                </a:ext>
              </a:extLst>
            </p:cNvPr>
            <p:cNvSpPr txBox="1"/>
            <p:nvPr/>
          </p:nvSpPr>
          <p:spPr>
            <a:xfrm>
              <a:off x="2155239" y="1488558"/>
              <a:ext cx="651415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Title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EAE7F5C-453A-4A44-9FC5-62F207A6C05A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701209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D6AC96B-27D3-4759-AA96-E3FB210F661B}"/>
              </a:ext>
            </a:extLst>
          </p:cNvPr>
          <p:cNvSpPr/>
          <p:nvPr/>
        </p:nvSpPr>
        <p:spPr>
          <a:xfrm>
            <a:off x="2860396" y="3092942"/>
            <a:ext cx="3317120" cy="10750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CE0CFA-D944-4076-86F2-361E5A5B4978}"/>
              </a:ext>
            </a:extLst>
          </p:cNvPr>
          <p:cNvGrpSpPr/>
          <p:nvPr/>
        </p:nvGrpSpPr>
        <p:grpSpPr>
          <a:xfrm>
            <a:off x="695324" y="3111601"/>
            <a:ext cx="2165071" cy="554563"/>
            <a:chOff x="1701801" y="1488558"/>
            <a:chExt cx="1583658" cy="42530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E5F3B4-3246-47ED-A53A-9616BFC0B19E}"/>
                </a:ext>
              </a:extLst>
            </p:cNvPr>
            <p:cNvSpPr txBox="1"/>
            <p:nvPr/>
          </p:nvSpPr>
          <p:spPr>
            <a:xfrm>
              <a:off x="1701801" y="1488558"/>
              <a:ext cx="1104854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Abstract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5E90C71-2108-473E-9772-E153A4B418B5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701209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81E3086-69A2-4139-9B8B-055A4DB00A0C}"/>
              </a:ext>
            </a:extLst>
          </p:cNvPr>
          <p:cNvSpPr/>
          <p:nvPr/>
        </p:nvSpPr>
        <p:spPr>
          <a:xfrm>
            <a:off x="2860395" y="4170910"/>
            <a:ext cx="3317120" cy="6760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083A4-04DD-432C-B00E-4692A1BC9711}"/>
              </a:ext>
            </a:extLst>
          </p:cNvPr>
          <p:cNvGrpSpPr/>
          <p:nvPr/>
        </p:nvGrpSpPr>
        <p:grpSpPr>
          <a:xfrm>
            <a:off x="1020725" y="4083650"/>
            <a:ext cx="1839669" cy="344323"/>
            <a:chOff x="2015820" y="1488558"/>
            <a:chExt cx="1269639" cy="34432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38711B-12FD-401A-89D4-4D0F78767D10}"/>
                </a:ext>
              </a:extLst>
            </p:cNvPr>
            <p:cNvSpPr txBox="1"/>
            <p:nvPr/>
          </p:nvSpPr>
          <p:spPr>
            <a:xfrm>
              <a:off x="2015820" y="1488558"/>
              <a:ext cx="790834" cy="344323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Credit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817A3FA-FB7D-4C5F-9523-6836A6C5309D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701209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854F88B-A8EC-4052-9406-CBFC14A6D3D8}"/>
              </a:ext>
            </a:extLst>
          </p:cNvPr>
          <p:cNvSpPr/>
          <p:nvPr/>
        </p:nvSpPr>
        <p:spPr>
          <a:xfrm>
            <a:off x="2860150" y="4846948"/>
            <a:ext cx="3317365" cy="15538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90321BC-85F4-4401-9704-3E7CCF5F021F}"/>
              </a:ext>
            </a:extLst>
          </p:cNvPr>
          <p:cNvGrpSpPr/>
          <p:nvPr/>
        </p:nvGrpSpPr>
        <p:grpSpPr>
          <a:xfrm>
            <a:off x="1020725" y="4731347"/>
            <a:ext cx="1839425" cy="425302"/>
            <a:chOff x="1701801" y="1488558"/>
            <a:chExt cx="1839425" cy="42530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4629E2-D58D-4AD0-96BD-4B9FA4E944DA}"/>
                </a:ext>
              </a:extLst>
            </p:cNvPr>
            <p:cNvSpPr txBox="1"/>
            <p:nvPr/>
          </p:nvSpPr>
          <p:spPr>
            <a:xfrm>
              <a:off x="1701801" y="1488558"/>
              <a:ext cx="1104854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Purpose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398E3-74AA-4DDC-A76B-4FDDB69D2322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701209"/>
              <a:ext cx="77710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274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4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44C339-43EF-1E4D-A128-C62845A5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77628"/>
            <a:ext cx="10515600" cy="774702"/>
          </a:xfrm>
        </p:spPr>
        <p:txBody>
          <a:bodyPr>
            <a:normAutofit/>
          </a:bodyPr>
          <a:lstStyle/>
          <a:p>
            <a:r>
              <a:rPr lang="en-US" sz="4400"/>
              <a:t>Metadata on TERN Data Discovery Portal </a:t>
            </a:r>
            <a:endParaRPr lang="en-US" sz="3600"/>
          </a:p>
        </p:txBody>
      </p:sp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6EF8D220-430E-42D5-A69A-69BF6BF99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011" y="1444576"/>
            <a:ext cx="7101642" cy="518638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7D8A267-269B-43E6-B038-DDA4434A8EEE}"/>
              </a:ext>
            </a:extLst>
          </p:cNvPr>
          <p:cNvSpPr/>
          <p:nvPr/>
        </p:nvSpPr>
        <p:spPr>
          <a:xfrm>
            <a:off x="2881413" y="5260870"/>
            <a:ext cx="3317365" cy="5590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AE92E1-5522-4658-8768-B6B6D20DF966}"/>
              </a:ext>
            </a:extLst>
          </p:cNvPr>
          <p:cNvGrpSpPr/>
          <p:nvPr/>
        </p:nvGrpSpPr>
        <p:grpSpPr>
          <a:xfrm>
            <a:off x="271278" y="5200773"/>
            <a:ext cx="2618725" cy="425302"/>
            <a:chOff x="1701801" y="1488558"/>
            <a:chExt cx="1583658" cy="42530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65D50C-EAB0-47EC-B6AF-67D16E274002}"/>
                </a:ext>
              </a:extLst>
            </p:cNvPr>
            <p:cNvSpPr txBox="1"/>
            <p:nvPr/>
          </p:nvSpPr>
          <p:spPr>
            <a:xfrm>
              <a:off x="1701801" y="1488558"/>
              <a:ext cx="1104854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Temporal cover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F0B327E-C067-4138-AD05-CA46BA2DA027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701209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5431FED-C7B3-4D5A-B2B2-F2503EB99338}"/>
              </a:ext>
            </a:extLst>
          </p:cNvPr>
          <p:cNvSpPr/>
          <p:nvPr/>
        </p:nvSpPr>
        <p:spPr>
          <a:xfrm>
            <a:off x="6305107" y="1446002"/>
            <a:ext cx="3333306" cy="7747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D4EC7C-CD0F-441C-94B6-2527938BF8AA}"/>
              </a:ext>
            </a:extLst>
          </p:cNvPr>
          <p:cNvGrpSpPr/>
          <p:nvPr/>
        </p:nvGrpSpPr>
        <p:grpSpPr>
          <a:xfrm>
            <a:off x="9639355" y="1444576"/>
            <a:ext cx="2435055" cy="425302"/>
            <a:chOff x="1042224" y="1197549"/>
            <a:chExt cx="1472582" cy="42530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771239-B228-45DC-9419-67BB3509663A}"/>
                </a:ext>
              </a:extLst>
            </p:cNvPr>
            <p:cNvSpPr txBox="1"/>
            <p:nvPr/>
          </p:nvSpPr>
          <p:spPr>
            <a:xfrm>
              <a:off x="1409952" y="1197549"/>
              <a:ext cx="1104854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How to cite these data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C9E5CEC-0F35-4EEA-A93F-FFF099DCAB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2224" y="1410200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7B61B04-B1C1-48E5-8758-985E52E80790}"/>
              </a:ext>
            </a:extLst>
          </p:cNvPr>
          <p:cNvSpPr/>
          <p:nvPr/>
        </p:nvSpPr>
        <p:spPr>
          <a:xfrm>
            <a:off x="6304165" y="2225131"/>
            <a:ext cx="3333709" cy="13793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E0AFB39-6DD7-4593-8574-EEC7E0E1401F}"/>
              </a:ext>
            </a:extLst>
          </p:cNvPr>
          <p:cNvGrpSpPr/>
          <p:nvPr/>
        </p:nvGrpSpPr>
        <p:grpSpPr>
          <a:xfrm>
            <a:off x="9643731" y="2177393"/>
            <a:ext cx="2524056" cy="425302"/>
            <a:chOff x="1042224" y="1197549"/>
            <a:chExt cx="1526405" cy="42530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518BD8C-B552-40C5-B89E-776C5EBE1EF8}"/>
                </a:ext>
              </a:extLst>
            </p:cNvPr>
            <p:cNvSpPr txBox="1"/>
            <p:nvPr/>
          </p:nvSpPr>
          <p:spPr>
            <a:xfrm>
              <a:off x="1463775" y="1197549"/>
              <a:ext cx="1104854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Links to data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750A14-4597-434F-A2E7-8EEB870B2B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2224" y="1410200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039DABFE-3FA0-4199-AD05-68A7623C8C46}"/>
              </a:ext>
            </a:extLst>
          </p:cNvPr>
          <p:cNvSpPr/>
          <p:nvPr/>
        </p:nvSpPr>
        <p:spPr>
          <a:xfrm>
            <a:off x="2881662" y="1402366"/>
            <a:ext cx="3317120" cy="10750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B6C4C4B-E944-4B32-8C74-D2C46D184193}"/>
              </a:ext>
            </a:extLst>
          </p:cNvPr>
          <p:cNvGrpSpPr/>
          <p:nvPr/>
        </p:nvGrpSpPr>
        <p:grpSpPr>
          <a:xfrm>
            <a:off x="716590" y="1421025"/>
            <a:ext cx="2165071" cy="554563"/>
            <a:chOff x="1701801" y="1488558"/>
            <a:chExt cx="1583658" cy="42530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A530E44-3E28-4DFD-A8BD-E719B2849A14}"/>
                </a:ext>
              </a:extLst>
            </p:cNvPr>
            <p:cNvSpPr txBox="1"/>
            <p:nvPr/>
          </p:nvSpPr>
          <p:spPr>
            <a:xfrm>
              <a:off x="1701801" y="1488558"/>
              <a:ext cx="1104854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Abstract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5147D00-D00C-4CFE-9225-804F63784B3B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701209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96BFD8D7-266A-40F6-961D-A71AFCDA139F}"/>
              </a:ext>
            </a:extLst>
          </p:cNvPr>
          <p:cNvSpPr/>
          <p:nvPr/>
        </p:nvSpPr>
        <p:spPr>
          <a:xfrm>
            <a:off x="2881661" y="2480334"/>
            <a:ext cx="3317120" cy="6760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E02BEA1-8A0C-4A49-81C3-E1AC4D1B203A}"/>
              </a:ext>
            </a:extLst>
          </p:cNvPr>
          <p:cNvGrpSpPr/>
          <p:nvPr/>
        </p:nvGrpSpPr>
        <p:grpSpPr>
          <a:xfrm>
            <a:off x="1041991" y="2393074"/>
            <a:ext cx="1839669" cy="344323"/>
            <a:chOff x="2015820" y="1488558"/>
            <a:chExt cx="1269639" cy="34432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5B56EC1-82DB-4AA3-992F-40F074A4370B}"/>
                </a:ext>
              </a:extLst>
            </p:cNvPr>
            <p:cNvSpPr txBox="1"/>
            <p:nvPr/>
          </p:nvSpPr>
          <p:spPr>
            <a:xfrm>
              <a:off x="2015820" y="1488558"/>
              <a:ext cx="790834" cy="344323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Credit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95F6F22-2FCF-4A8C-A0AC-EA55685D72D1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701209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7F442CDB-08B7-4C03-8849-FC0B62E15CB3}"/>
              </a:ext>
            </a:extLst>
          </p:cNvPr>
          <p:cNvSpPr/>
          <p:nvPr/>
        </p:nvSpPr>
        <p:spPr>
          <a:xfrm>
            <a:off x="2881416" y="3156372"/>
            <a:ext cx="3317365" cy="15538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F0D8FD1-EA4D-47B8-9818-76A3B0AE55E4}"/>
              </a:ext>
            </a:extLst>
          </p:cNvPr>
          <p:cNvGrpSpPr/>
          <p:nvPr/>
        </p:nvGrpSpPr>
        <p:grpSpPr>
          <a:xfrm>
            <a:off x="1041991" y="3040771"/>
            <a:ext cx="1839425" cy="425302"/>
            <a:chOff x="1701801" y="1488558"/>
            <a:chExt cx="1839425" cy="42530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2CEFEDF-3458-4B97-82AF-FCA8FDE08BCD}"/>
                </a:ext>
              </a:extLst>
            </p:cNvPr>
            <p:cNvSpPr txBox="1"/>
            <p:nvPr/>
          </p:nvSpPr>
          <p:spPr>
            <a:xfrm>
              <a:off x="1701801" y="1488558"/>
              <a:ext cx="1104854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Purpose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A65CB76-7CBE-49C5-847A-1A06CBC0030A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701209"/>
              <a:ext cx="77710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936FA19-A96B-4374-909D-D2A3B96A3D49}"/>
              </a:ext>
            </a:extLst>
          </p:cNvPr>
          <p:cNvSpPr/>
          <p:nvPr/>
        </p:nvSpPr>
        <p:spPr>
          <a:xfrm>
            <a:off x="2881415" y="4712416"/>
            <a:ext cx="3317365" cy="5590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D36D1E3-9038-4FFD-A5F8-E8AF4C47E8AE}"/>
              </a:ext>
            </a:extLst>
          </p:cNvPr>
          <p:cNvGrpSpPr/>
          <p:nvPr/>
        </p:nvGrpSpPr>
        <p:grpSpPr>
          <a:xfrm>
            <a:off x="250007" y="4603091"/>
            <a:ext cx="2635625" cy="425302"/>
            <a:chOff x="1701801" y="1488558"/>
            <a:chExt cx="1583658" cy="42530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8594FC-2F8F-491E-9DF9-ADFB5D614D49}"/>
                </a:ext>
              </a:extLst>
            </p:cNvPr>
            <p:cNvSpPr txBox="1"/>
            <p:nvPr/>
          </p:nvSpPr>
          <p:spPr>
            <a:xfrm>
              <a:off x="1701801" y="1488558"/>
              <a:ext cx="1104854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Lineage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3DA4343-48D3-41C2-A074-8002D9C7443D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701209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702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  <p:bldP spid="33" grpId="0" animBg="1"/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9CD2CB5-1B66-4A66-8093-4AF811FC8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094" y="2918"/>
            <a:ext cx="2537012" cy="376830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944C339-43EF-1E4D-A128-C62845A5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77628"/>
            <a:ext cx="10515600" cy="774702"/>
          </a:xfrm>
        </p:spPr>
        <p:txBody>
          <a:bodyPr>
            <a:normAutofit/>
          </a:bodyPr>
          <a:lstStyle/>
          <a:p>
            <a:r>
              <a:rPr lang="en-US" sz="4400">
                <a:latin typeface="Uni Neue Heavy"/>
              </a:rPr>
              <a:t>Example of data </a:t>
            </a:r>
            <a:r>
              <a:rPr lang="en-US" sz="2400">
                <a:latin typeface="Uni Neue Heavy"/>
              </a:rPr>
              <a:t>– tree measurements</a:t>
            </a:r>
            <a:endParaRPr lang="en-US" sz="2400"/>
          </a:p>
        </p:txBody>
      </p:sp>
      <p:pic>
        <p:nvPicPr>
          <p:cNvPr id="8" name="Picture 7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9EDEFE4D-0A0C-4562-8A74-E74EA4815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2" y="1821271"/>
            <a:ext cx="10015295" cy="4528043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DBA317E5-4EE7-4681-B2C5-F10BC5C9B14F}"/>
              </a:ext>
            </a:extLst>
          </p:cNvPr>
          <p:cNvSpPr/>
          <p:nvPr/>
        </p:nvSpPr>
        <p:spPr>
          <a:xfrm>
            <a:off x="317665" y="2034241"/>
            <a:ext cx="2167799" cy="248119"/>
          </a:xfrm>
          <a:prstGeom prst="rect">
            <a:avLst/>
          </a:prstGeom>
          <a:solidFill>
            <a:srgbClr val="00B050">
              <a:alpha val="30196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FB3C717-0943-402A-8D47-C116B7C60308}"/>
              </a:ext>
            </a:extLst>
          </p:cNvPr>
          <p:cNvSpPr/>
          <p:nvPr/>
        </p:nvSpPr>
        <p:spPr>
          <a:xfrm>
            <a:off x="2485465" y="2034241"/>
            <a:ext cx="800100" cy="248119"/>
          </a:xfrm>
          <a:prstGeom prst="rect">
            <a:avLst/>
          </a:prstGeom>
          <a:solidFill>
            <a:srgbClr val="00B050">
              <a:alpha val="30196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3B1C773-CF42-418B-9F52-66CF602B066D}"/>
              </a:ext>
            </a:extLst>
          </p:cNvPr>
          <p:cNvSpPr/>
          <p:nvPr/>
        </p:nvSpPr>
        <p:spPr>
          <a:xfrm>
            <a:off x="3285565" y="2034241"/>
            <a:ext cx="622299" cy="248119"/>
          </a:xfrm>
          <a:prstGeom prst="rect">
            <a:avLst/>
          </a:prstGeom>
          <a:solidFill>
            <a:srgbClr val="00B050">
              <a:alpha val="30196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E7CA67-31A1-4B31-A004-61E305B1893D}"/>
              </a:ext>
            </a:extLst>
          </p:cNvPr>
          <p:cNvSpPr/>
          <p:nvPr/>
        </p:nvSpPr>
        <p:spPr>
          <a:xfrm>
            <a:off x="3907865" y="2034242"/>
            <a:ext cx="552449" cy="248118"/>
          </a:xfrm>
          <a:prstGeom prst="rect">
            <a:avLst/>
          </a:prstGeom>
          <a:solidFill>
            <a:srgbClr val="00B050">
              <a:alpha val="30196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0316FAB-EF4A-401B-8945-19A9C8F6E2DC}"/>
              </a:ext>
            </a:extLst>
          </p:cNvPr>
          <p:cNvSpPr/>
          <p:nvPr/>
        </p:nvSpPr>
        <p:spPr>
          <a:xfrm>
            <a:off x="4460312" y="2034241"/>
            <a:ext cx="1809751" cy="248118"/>
          </a:xfrm>
          <a:prstGeom prst="rect">
            <a:avLst/>
          </a:prstGeom>
          <a:solidFill>
            <a:srgbClr val="00B050">
              <a:alpha val="30196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A3FD4C5-EC9D-4171-B513-69D57893CA36}"/>
              </a:ext>
            </a:extLst>
          </p:cNvPr>
          <p:cNvSpPr/>
          <p:nvPr/>
        </p:nvSpPr>
        <p:spPr>
          <a:xfrm>
            <a:off x="6270064" y="2037182"/>
            <a:ext cx="1035051" cy="245177"/>
          </a:xfrm>
          <a:prstGeom prst="rect">
            <a:avLst/>
          </a:prstGeom>
          <a:solidFill>
            <a:srgbClr val="00B050">
              <a:alpha val="30196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8019ED6-0B6E-49DE-B0FB-22AE19F6DB8E}"/>
              </a:ext>
            </a:extLst>
          </p:cNvPr>
          <p:cNvSpPr/>
          <p:nvPr/>
        </p:nvSpPr>
        <p:spPr>
          <a:xfrm>
            <a:off x="7305115" y="2037183"/>
            <a:ext cx="685800" cy="245177"/>
          </a:xfrm>
          <a:prstGeom prst="rect">
            <a:avLst/>
          </a:prstGeom>
          <a:solidFill>
            <a:srgbClr val="00B050">
              <a:alpha val="30196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2D70946-1CFB-43BA-ABB9-B14F2DB339E7}"/>
              </a:ext>
            </a:extLst>
          </p:cNvPr>
          <p:cNvSpPr/>
          <p:nvPr/>
        </p:nvSpPr>
        <p:spPr>
          <a:xfrm>
            <a:off x="7989348" y="2034241"/>
            <a:ext cx="1639866" cy="245177"/>
          </a:xfrm>
          <a:prstGeom prst="rect">
            <a:avLst/>
          </a:prstGeom>
          <a:solidFill>
            <a:srgbClr val="00B050">
              <a:alpha val="30196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0FED290-0E5D-4A17-8E9F-1FCF0DBD8E71}"/>
              </a:ext>
            </a:extLst>
          </p:cNvPr>
          <p:cNvSpPr/>
          <p:nvPr/>
        </p:nvSpPr>
        <p:spPr>
          <a:xfrm>
            <a:off x="9629214" y="2031299"/>
            <a:ext cx="466503" cy="251060"/>
          </a:xfrm>
          <a:prstGeom prst="rect">
            <a:avLst/>
          </a:prstGeom>
          <a:solidFill>
            <a:srgbClr val="00B050">
              <a:alpha val="30196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944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1" grpId="1" animBg="1"/>
      <p:bldP spid="63" grpId="0" animBg="1"/>
      <p:bldP spid="63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1DD2389-EDDE-4122-8524-258AD51C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63" y="1627387"/>
            <a:ext cx="10371859" cy="452108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944C339-43EF-1E4D-A128-C62845A5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77628"/>
            <a:ext cx="10515600" cy="774702"/>
          </a:xfrm>
        </p:spPr>
        <p:txBody>
          <a:bodyPr>
            <a:normAutofit/>
          </a:bodyPr>
          <a:lstStyle/>
          <a:p>
            <a:r>
              <a:rPr lang="en-US" sz="4400">
                <a:latin typeface="Uni Neue Heavy"/>
              </a:rPr>
              <a:t>Example of data </a:t>
            </a:r>
            <a:r>
              <a:rPr lang="en-US" sz="2000">
                <a:latin typeface="Uni Neue Heavy"/>
              </a:rPr>
              <a:t>– dictionary</a:t>
            </a:r>
            <a:endParaRPr lang="en-US" sz="2000" b="0">
              <a:latin typeface="Uni Neue Heavy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BA317E5-4EE7-4681-B2C5-F10BC5C9B14F}"/>
              </a:ext>
            </a:extLst>
          </p:cNvPr>
          <p:cNvSpPr/>
          <p:nvPr/>
        </p:nvSpPr>
        <p:spPr>
          <a:xfrm>
            <a:off x="1079665" y="1783126"/>
            <a:ext cx="1656913" cy="170188"/>
          </a:xfrm>
          <a:prstGeom prst="rect">
            <a:avLst/>
          </a:prstGeom>
          <a:solidFill>
            <a:srgbClr val="00B050">
              <a:alpha val="30196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FB3C717-0943-402A-8D47-C116B7C60308}"/>
              </a:ext>
            </a:extLst>
          </p:cNvPr>
          <p:cNvSpPr/>
          <p:nvPr/>
        </p:nvSpPr>
        <p:spPr>
          <a:xfrm>
            <a:off x="2736578" y="1783126"/>
            <a:ext cx="661555" cy="170188"/>
          </a:xfrm>
          <a:prstGeom prst="rect">
            <a:avLst/>
          </a:prstGeom>
          <a:solidFill>
            <a:srgbClr val="00B050">
              <a:alpha val="30196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3B1C773-CF42-418B-9F52-66CF602B066D}"/>
              </a:ext>
            </a:extLst>
          </p:cNvPr>
          <p:cNvSpPr/>
          <p:nvPr/>
        </p:nvSpPr>
        <p:spPr>
          <a:xfrm>
            <a:off x="3398133" y="1783126"/>
            <a:ext cx="7843980" cy="170188"/>
          </a:xfrm>
          <a:prstGeom prst="rect">
            <a:avLst/>
          </a:prstGeom>
          <a:solidFill>
            <a:srgbClr val="00B050">
              <a:alpha val="30196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63379F3-635A-4937-9626-C5AF5EB855FE}"/>
              </a:ext>
            </a:extLst>
          </p:cNvPr>
          <p:cNvSpPr/>
          <p:nvPr/>
        </p:nvSpPr>
        <p:spPr>
          <a:xfrm>
            <a:off x="1032163" y="3647207"/>
            <a:ext cx="987135" cy="2424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E718B4-1CC1-40A7-A573-416C38E0A860}"/>
              </a:ext>
            </a:extLst>
          </p:cNvPr>
          <p:cNvSpPr/>
          <p:nvPr/>
        </p:nvSpPr>
        <p:spPr>
          <a:xfrm>
            <a:off x="2731383" y="3679467"/>
            <a:ext cx="665593" cy="161529"/>
          </a:xfrm>
          <a:prstGeom prst="rect">
            <a:avLst/>
          </a:prstGeom>
          <a:solidFill>
            <a:srgbClr val="FC0303">
              <a:alpha val="30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D27061-0E72-464A-A7DE-DD0617C88878}"/>
              </a:ext>
            </a:extLst>
          </p:cNvPr>
          <p:cNvSpPr/>
          <p:nvPr/>
        </p:nvSpPr>
        <p:spPr>
          <a:xfrm>
            <a:off x="3394669" y="3676003"/>
            <a:ext cx="7843980" cy="170188"/>
          </a:xfrm>
          <a:prstGeom prst="rect">
            <a:avLst/>
          </a:prstGeom>
          <a:solidFill>
            <a:srgbClr val="FC0303">
              <a:alpha val="30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549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1" grpId="1" animBg="1"/>
      <p:bldP spid="63" grpId="0" animBg="1"/>
      <p:bldP spid="63" grpId="1" animBg="1"/>
      <p:bldP spid="65" grpId="0" animBg="1"/>
      <p:bldP spid="65" grpId="1" animBg="1"/>
      <p:bldP spid="5" grpId="0" animBg="1"/>
      <p:bldP spid="16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405390-B391-EC46-9D51-F609FE434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307006"/>
            <a:ext cx="10515600" cy="36094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Calibri"/>
                <a:cs typeface="Calibri"/>
              </a:rPr>
              <a:t>Introduction to TERN</a:t>
            </a:r>
          </a:p>
          <a:p>
            <a:r>
              <a:rPr lang="en-US">
                <a:latin typeface="Calibri"/>
                <a:cs typeface="Calibri"/>
              </a:rPr>
              <a:t>FAIR data principles </a:t>
            </a:r>
          </a:p>
          <a:p>
            <a:r>
              <a:rPr lang="en-US">
                <a:latin typeface="Calibri"/>
                <a:cs typeface="Calibri"/>
              </a:rPr>
              <a:t>Introduction to </a:t>
            </a:r>
            <a:r>
              <a:rPr lang="en-US" err="1">
                <a:latin typeface="Calibri"/>
                <a:cs typeface="Calibri"/>
              </a:rPr>
              <a:t>SHaRED</a:t>
            </a:r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Demonstration of </a:t>
            </a:r>
            <a:r>
              <a:rPr lang="en-US" err="1">
                <a:latin typeface="Calibri"/>
                <a:cs typeface="Calibri"/>
              </a:rPr>
              <a:t>SHaRED</a:t>
            </a:r>
            <a:r>
              <a:rPr lang="en-US">
                <a:latin typeface="Calibri"/>
                <a:cs typeface="Calibri"/>
              </a:rPr>
              <a:t> (FAIR data principles at work)</a:t>
            </a:r>
          </a:p>
          <a:p>
            <a:r>
              <a:rPr lang="en-US">
                <a:latin typeface="Calibri"/>
                <a:cs typeface="Calibri"/>
              </a:rPr>
              <a:t>Q&amp;A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44C339-43EF-1E4D-A128-C62845A5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32304"/>
            <a:ext cx="10515600" cy="774702"/>
          </a:xfrm>
        </p:spPr>
        <p:txBody>
          <a:bodyPr/>
          <a:lstStyle/>
          <a:p>
            <a:r>
              <a:rPr lang="en-US"/>
              <a:t>Outline of the workshop</a:t>
            </a:r>
          </a:p>
        </p:txBody>
      </p:sp>
    </p:spTree>
    <p:extLst>
      <p:ext uri="{BB962C8B-B14F-4D97-AF65-F5344CB8AC3E}">
        <p14:creationId xmlns:p14="http://schemas.microsoft.com/office/powerpoint/2010/main" val="2173259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44C339-43EF-1E4D-A128-C62845A5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77628"/>
            <a:ext cx="10515600" cy="774702"/>
          </a:xfrm>
        </p:spPr>
        <p:txBody>
          <a:bodyPr>
            <a:normAutofit/>
          </a:bodyPr>
          <a:lstStyle/>
          <a:p>
            <a:r>
              <a:rPr lang="en-US" sz="4400"/>
              <a:t>Metadata on TERN Data Discovery Portal </a:t>
            </a:r>
            <a:endParaRPr lang="en-US" sz="3600"/>
          </a:p>
        </p:txBody>
      </p:sp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6EF8D220-430E-42D5-A69A-69BF6BF99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011" y="1444576"/>
            <a:ext cx="7101642" cy="518638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B0AE92E1-5522-4658-8768-B6B6D20DF966}"/>
              </a:ext>
            </a:extLst>
          </p:cNvPr>
          <p:cNvGrpSpPr/>
          <p:nvPr/>
        </p:nvGrpSpPr>
        <p:grpSpPr>
          <a:xfrm>
            <a:off x="271278" y="5200773"/>
            <a:ext cx="2618725" cy="425302"/>
            <a:chOff x="1701801" y="1488558"/>
            <a:chExt cx="1583658" cy="42530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65D50C-EAB0-47EC-B6AF-67D16E274002}"/>
                </a:ext>
              </a:extLst>
            </p:cNvPr>
            <p:cNvSpPr txBox="1"/>
            <p:nvPr/>
          </p:nvSpPr>
          <p:spPr>
            <a:xfrm>
              <a:off x="1701801" y="1488558"/>
              <a:ext cx="1104854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Temporal cover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F0B327E-C067-4138-AD05-CA46BA2DA027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701209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5431FED-C7B3-4D5A-B2B2-F2503EB99338}"/>
              </a:ext>
            </a:extLst>
          </p:cNvPr>
          <p:cNvSpPr/>
          <p:nvPr/>
        </p:nvSpPr>
        <p:spPr>
          <a:xfrm>
            <a:off x="6305107" y="1446002"/>
            <a:ext cx="3333306" cy="7747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D4EC7C-CD0F-441C-94B6-2527938BF8AA}"/>
              </a:ext>
            </a:extLst>
          </p:cNvPr>
          <p:cNvGrpSpPr/>
          <p:nvPr/>
        </p:nvGrpSpPr>
        <p:grpSpPr>
          <a:xfrm>
            <a:off x="9639355" y="1444576"/>
            <a:ext cx="2435055" cy="425302"/>
            <a:chOff x="1042224" y="1197549"/>
            <a:chExt cx="1472582" cy="42530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771239-B228-45DC-9419-67BB3509663A}"/>
                </a:ext>
              </a:extLst>
            </p:cNvPr>
            <p:cNvSpPr txBox="1"/>
            <p:nvPr/>
          </p:nvSpPr>
          <p:spPr>
            <a:xfrm>
              <a:off x="1409952" y="1197549"/>
              <a:ext cx="1104854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How to cite these data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C9E5CEC-0F35-4EEA-A93F-FFF099DCAB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2224" y="1410200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7B61B04-B1C1-48E5-8758-985E52E80790}"/>
              </a:ext>
            </a:extLst>
          </p:cNvPr>
          <p:cNvSpPr/>
          <p:nvPr/>
        </p:nvSpPr>
        <p:spPr>
          <a:xfrm>
            <a:off x="6304165" y="2225131"/>
            <a:ext cx="3333709" cy="13793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96042E-CD23-4033-8732-62C27DD1E41C}"/>
              </a:ext>
            </a:extLst>
          </p:cNvPr>
          <p:cNvSpPr/>
          <p:nvPr/>
        </p:nvSpPr>
        <p:spPr>
          <a:xfrm>
            <a:off x="6305106" y="3617830"/>
            <a:ext cx="3332768" cy="5847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E0AFB39-6DD7-4593-8574-EEC7E0E1401F}"/>
              </a:ext>
            </a:extLst>
          </p:cNvPr>
          <p:cNvGrpSpPr/>
          <p:nvPr/>
        </p:nvGrpSpPr>
        <p:grpSpPr>
          <a:xfrm>
            <a:off x="9643731" y="2177393"/>
            <a:ext cx="2524056" cy="425302"/>
            <a:chOff x="1042224" y="1197549"/>
            <a:chExt cx="1526405" cy="42530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518BD8C-B552-40C5-B89E-776C5EBE1EF8}"/>
                </a:ext>
              </a:extLst>
            </p:cNvPr>
            <p:cNvSpPr txBox="1"/>
            <p:nvPr/>
          </p:nvSpPr>
          <p:spPr>
            <a:xfrm>
              <a:off x="1463775" y="1197549"/>
              <a:ext cx="1104854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Links to data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750A14-4597-434F-A2E7-8EEB870B2B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2224" y="1410200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D295FD3-2DF0-4123-8C7B-6ED7406CF9F4}"/>
              </a:ext>
            </a:extLst>
          </p:cNvPr>
          <p:cNvGrpSpPr/>
          <p:nvPr/>
        </p:nvGrpSpPr>
        <p:grpSpPr>
          <a:xfrm>
            <a:off x="9643731" y="3530243"/>
            <a:ext cx="2595801" cy="425302"/>
            <a:chOff x="1042224" y="1214805"/>
            <a:chExt cx="1569792" cy="42530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09755D-52BF-4231-A3BE-DFD102FAE857}"/>
                </a:ext>
              </a:extLst>
            </p:cNvPr>
            <p:cNvSpPr txBox="1"/>
            <p:nvPr/>
          </p:nvSpPr>
          <p:spPr>
            <a:xfrm>
              <a:off x="1507162" y="1214805"/>
              <a:ext cx="1104854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Persistent URL in </a:t>
              </a:r>
              <a:r>
                <a:rPr lang="en-AU" sz="2000" err="1">
                  <a:solidFill>
                    <a:srgbClr val="FF0000"/>
                  </a:solidFill>
                </a:rPr>
                <a:t>geonetwork</a:t>
              </a:r>
              <a:endParaRPr lang="en-AU" sz="2000"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166ED28-D99D-4BBA-991D-4FE17DCA43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2224" y="1410200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039DABFE-3FA0-4199-AD05-68A7623C8C46}"/>
              </a:ext>
            </a:extLst>
          </p:cNvPr>
          <p:cNvSpPr/>
          <p:nvPr/>
        </p:nvSpPr>
        <p:spPr>
          <a:xfrm>
            <a:off x="2881662" y="1402366"/>
            <a:ext cx="3317120" cy="10750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B6C4C4B-E944-4B32-8C74-D2C46D184193}"/>
              </a:ext>
            </a:extLst>
          </p:cNvPr>
          <p:cNvGrpSpPr/>
          <p:nvPr/>
        </p:nvGrpSpPr>
        <p:grpSpPr>
          <a:xfrm>
            <a:off x="716590" y="1421025"/>
            <a:ext cx="2165071" cy="554563"/>
            <a:chOff x="1701801" y="1488558"/>
            <a:chExt cx="1583658" cy="42530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A530E44-3E28-4DFD-A8BD-E719B2849A14}"/>
                </a:ext>
              </a:extLst>
            </p:cNvPr>
            <p:cNvSpPr txBox="1"/>
            <p:nvPr/>
          </p:nvSpPr>
          <p:spPr>
            <a:xfrm>
              <a:off x="1701801" y="1488558"/>
              <a:ext cx="1104854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Abstract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5147D00-D00C-4CFE-9225-804F63784B3B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701209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96BFD8D7-266A-40F6-961D-A71AFCDA139F}"/>
              </a:ext>
            </a:extLst>
          </p:cNvPr>
          <p:cNvSpPr/>
          <p:nvPr/>
        </p:nvSpPr>
        <p:spPr>
          <a:xfrm>
            <a:off x="2881661" y="2480334"/>
            <a:ext cx="3317120" cy="6760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E02BEA1-8A0C-4A49-81C3-E1AC4D1B203A}"/>
              </a:ext>
            </a:extLst>
          </p:cNvPr>
          <p:cNvGrpSpPr/>
          <p:nvPr/>
        </p:nvGrpSpPr>
        <p:grpSpPr>
          <a:xfrm>
            <a:off x="1041991" y="2393074"/>
            <a:ext cx="1839669" cy="344323"/>
            <a:chOff x="2015820" y="1488558"/>
            <a:chExt cx="1269639" cy="34432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5B56EC1-82DB-4AA3-992F-40F074A4370B}"/>
                </a:ext>
              </a:extLst>
            </p:cNvPr>
            <p:cNvSpPr txBox="1"/>
            <p:nvPr/>
          </p:nvSpPr>
          <p:spPr>
            <a:xfrm>
              <a:off x="2015820" y="1488558"/>
              <a:ext cx="790834" cy="344323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Credit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95F6F22-2FCF-4A8C-A0AC-EA55685D72D1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701209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7F442CDB-08B7-4C03-8849-FC0B62E15CB3}"/>
              </a:ext>
            </a:extLst>
          </p:cNvPr>
          <p:cNvSpPr/>
          <p:nvPr/>
        </p:nvSpPr>
        <p:spPr>
          <a:xfrm>
            <a:off x="2881416" y="3156372"/>
            <a:ext cx="3317365" cy="15538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F0D8FD1-EA4D-47B8-9818-76A3B0AE55E4}"/>
              </a:ext>
            </a:extLst>
          </p:cNvPr>
          <p:cNvGrpSpPr/>
          <p:nvPr/>
        </p:nvGrpSpPr>
        <p:grpSpPr>
          <a:xfrm>
            <a:off x="1041991" y="3040771"/>
            <a:ext cx="1839425" cy="425302"/>
            <a:chOff x="1701801" y="1488558"/>
            <a:chExt cx="1839425" cy="42530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2CEFEDF-3458-4B97-82AF-FCA8FDE08BCD}"/>
                </a:ext>
              </a:extLst>
            </p:cNvPr>
            <p:cNvSpPr txBox="1"/>
            <p:nvPr/>
          </p:nvSpPr>
          <p:spPr>
            <a:xfrm>
              <a:off x="1701801" y="1488558"/>
              <a:ext cx="1104854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Purpose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A65CB76-7CBE-49C5-847A-1A06CBC0030A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701209"/>
              <a:ext cx="77710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ACFCB92-76C5-4AF4-A937-400A70E799D3}"/>
              </a:ext>
            </a:extLst>
          </p:cNvPr>
          <p:cNvSpPr/>
          <p:nvPr/>
        </p:nvSpPr>
        <p:spPr>
          <a:xfrm>
            <a:off x="2881413" y="5260870"/>
            <a:ext cx="3317365" cy="5590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F2D010D-3824-40B7-B14D-65B12E233860}"/>
              </a:ext>
            </a:extLst>
          </p:cNvPr>
          <p:cNvGrpSpPr/>
          <p:nvPr/>
        </p:nvGrpSpPr>
        <p:grpSpPr>
          <a:xfrm>
            <a:off x="271278" y="5200773"/>
            <a:ext cx="2618725" cy="425302"/>
            <a:chOff x="1701801" y="1488558"/>
            <a:chExt cx="1583658" cy="42530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B2FC56-0A45-4FC9-B052-837BAF0AB4D1}"/>
                </a:ext>
              </a:extLst>
            </p:cNvPr>
            <p:cNvSpPr txBox="1"/>
            <p:nvPr/>
          </p:nvSpPr>
          <p:spPr>
            <a:xfrm>
              <a:off x="1701801" y="1488558"/>
              <a:ext cx="1104854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Temporal cover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3110299-303F-44F9-9A2C-8F5ACAC607BD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701209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551A69C6-7BB2-40C1-8BCB-60B9A25A3DC6}"/>
              </a:ext>
            </a:extLst>
          </p:cNvPr>
          <p:cNvSpPr/>
          <p:nvPr/>
        </p:nvSpPr>
        <p:spPr>
          <a:xfrm>
            <a:off x="2881415" y="4712416"/>
            <a:ext cx="3317365" cy="5590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EB3B3FF-0854-4C81-8F29-AE66CF200059}"/>
              </a:ext>
            </a:extLst>
          </p:cNvPr>
          <p:cNvGrpSpPr/>
          <p:nvPr/>
        </p:nvGrpSpPr>
        <p:grpSpPr>
          <a:xfrm>
            <a:off x="578774" y="4603091"/>
            <a:ext cx="2306856" cy="425302"/>
            <a:chOff x="1899347" y="1488558"/>
            <a:chExt cx="1386112" cy="42530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EEF33CA-B41C-4280-9597-4B89E3BF0630}"/>
                </a:ext>
              </a:extLst>
            </p:cNvPr>
            <p:cNvSpPr txBox="1"/>
            <p:nvPr/>
          </p:nvSpPr>
          <p:spPr>
            <a:xfrm>
              <a:off x="1899347" y="1488558"/>
              <a:ext cx="1104854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Lineage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6E33F6B-1C1A-4400-AEFE-E40E64783822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701209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235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44C339-43EF-1E4D-A128-C62845A5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77628"/>
            <a:ext cx="10515600" cy="774702"/>
          </a:xfrm>
        </p:spPr>
        <p:txBody>
          <a:bodyPr>
            <a:normAutofit/>
          </a:bodyPr>
          <a:lstStyle/>
          <a:p>
            <a:r>
              <a:rPr lang="en-US" sz="4400"/>
              <a:t>Metadata on </a:t>
            </a:r>
            <a:r>
              <a:rPr lang="en-US" sz="4400" err="1"/>
              <a:t>Geonetwork</a:t>
            </a:r>
            <a:endParaRPr lang="en-US" sz="360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0561C50-6003-4E22-A298-7831CD690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62" y="1552329"/>
            <a:ext cx="9407927" cy="467081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CE8EDE0-AF89-4556-9288-91882BD24CFA}"/>
              </a:ext>
            </a:extLst>
          </p:cNvPr>
          <p:cNvGrpSpPr/>
          <p:nvPr/>
        </p:nvGrpSpPr>
        <p:grpSpPr>
          <a:xfrm>
            <a:off x="3017449" y="1601486"/>
            <a:ext cx="5762248" cy="970532"/>
            <a:chOff x="3017449" y="1601486"/>
            <a:chExt cx="5762248" cy="9705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8375271-6CAF-461C-AFDE-ACB2B0ADAAB0}"/>
                </a:ext>
              </a:extLst>
            </p:cNvPr>
            <p:cNvSpPr/>
            <p:nvPr/>
          </p:nvSpPr>
          <p:spPr>
            <a:xfrm>
              <a:off x="3017449" y="1601486"/>
              <a:ext cx="5762248" cy="248118"/>
            </a:xfrm>
            <a:prstGeom prst="rect">
              <a:avLst/>
            </a:prstGeom>
            <a:solidFill>
              <a:srgbClr val="00B050">
                <a:alpha val="30196"/>
              </a:srgbClr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D396AAE-4A37-4738-B560-DB5E1AE51CF8}"/>
                </a:ext>
              </a:extLst>
            </p:cNvPr>
            <p:cNvGrpSpPr/>
            <p:nvPr/>
          </p:nvGrpSpPr>
          <p:grpSpPr>
            <a:xfrm>
              <a:off x="6126796" y="1860775"/>
              <a:ext cx="1826981" cy="711243"/>
              <a:chOff x="1507162" y="928864"/>
              <a:chExt cx="1104854" cy="711243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6DDCE6C-7703-403D-982F-137698230406}"/>
                  </a:ext>
                </a:extLst>
              </p:cNvPr>
              <p:cNvSpPr txBox="1"/>
              <p:nvPr/>
            </p:nvSpPr>
            <p:spPr>
              <a:xfrm>
                <a:off x="1507162" y="1214805"/>
                <a:ext cx="1104854" cy="42530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/>
                <a:r>
                  <a:rPr lang="en-AU" sz="2000">
                    <a:solidFill>
                      <a:srgbClr val="00B050"/>
                    </a:solidFill>
                  </a:rPr>
                  <a:t>Persistent URL in </a:t>
                </a:r>
                <a:r>
                  <a:rPr lang="en-AU" sz="2000" err="1">
                    <a:solidFill>
                      <a:srgbClr val="00B050"/>
                    </a:solidFill>
                  </a:rPr>
                  <a:t>geonetwork</a:t>
                </a:r>
                <a:endParaRPr lang="en-AU" sz="200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3CCA3D1-2258-423B-95DC-248FB9FC55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9288" y="928864"/>
                <a:ext cx="0" cy="285941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5458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44C339-43EF-1E4D-A128-C62845A5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77628"/>
            <a:ext cx="10515600" cy="774702"/>
          </a:xfrm>
        </p:spPr>
        <p:txBody>
          <a:bodyPr>
            <a:normAutofit/>
          </a:bodyPr>
          <a:lstStyle/>
          <a:p>
            <a:r>
              <a:rPr lang="en-US" sz="4400"/>
              <a:t>Metadata on TERN Data Discovery Portal </a:t>
            </a:r>
            <a:endParaRPr lang="en-US" sz="3600"/>
          </a:p>
        </p:txBody>
      </p:sp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6EF8D220-430E-42D5-A69A-69BF6BF99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011" y="1444576"/>
            <a:ext cx="7101642" cy="518638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7D8A267-269B-43E6-B038-DDA4434A8EEE}"/>
              </a:ext>
            </a:extLst>
          </p:cNvPr>
          <p:cNvSpPr/>
          <p:nvPr/>
        </p:nvSpPr>
        <p:spPr>
          <a:xfrm>
            <a:off x="2902687" y="5310098"/>
            <a:ext cx="3296094" cy="5590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AE92E1-5522-4658-8768-B6B6D20DF966}"/>
              </a:ext>
            </a:extLst>
          </p:cNvPr>
          <p:cNvGrpSpPr/>
          <p:nvPr/>
        </p:nvGrpSpPr>
        <p:grpSpPr>
          <a:xfrm>
            <a:off x="271278" y="5200773"/>
            <a:ext cx="2618725" cy="425302"/>
            <a:chOff x="1701801" y="1488558"/>
            <a:chExt cx="1583658" cy="42530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65D50C-EAB0-47EC-B6AF-67D16E274002}"/>
                </a:ext>
              </a:extLst>
            </p:cNvPr>
            <p:cNvSpPr txBox="1"/>
            <p:nvPr/>
          </p:nvSpPr>
          <p:spPr>
            <a:xfrm>
              <a:off x="1701801" y="1488558"/>
              <a:ext cx="1104854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Temporal cover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F0B327E-C067-4138-AD05-CA46BA2DA027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701209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5431FED-C7B3-4D5A-B2B2-F2503EB99338}"/>
              </a:ext>
            </a:extLst>
          </p:cNvPr>
          <p:cNvSpPr/>
          <p:nvPr/>
        </p:nvSpPr>
        <p:spPr>
          <a:xfrm>
            <a:off x="6305107" y="1446002"/>
            <a:ext cx="3333306" cy="7747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D4EC7C-CD0F-441C-94B6-2527938BF8AA}"/>
              </a:ext>
            </a:extLst>
          </p:cNvPr>
          <p:cNvGrpSpPr/>
          <p:nvPr/>
        </p:nvGrpSpPr>
        <p:grpSpPr>
          <a:xfrm>
            <a:off x="9639355" y="1444576"/>
            <a:ext cx="2435055" cy="425302"/>
            <a:chOff x="1042224" y="1197549"/>
            <a:chExt cx="1472582" cy="42530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771239-B228-45DC-9419-67BB3509663A}"/>
                </a:ext>
              </a:extLst>
            </p:cNvPr>
            <p:cNvSpPr txBox="1"/>
            <p:nvPr/>
          </p:nvSpPr>
          <p:spPr>
            <a:xfrm>
              <a:off x="1409952" y="1197549"/>
              <a:ext cx="1104854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How to cite these data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C9E5CEC-0F35-4EEA-A93F-FFF099DCAB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2224" y="1410200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7B61B04-B1C1-48E5-8758-985E52E80790}"/>
              </a:ext>
            </a:extLst>
          </p:cNvPr>
          <p:cNvSpPr/>
          <p:nvPr/>
        </p:nvSpPr>
        <p:spPr>
          <a:xfrm>
            <a:off x="6304165" y="2225131"/>
            <a:ext cx="3333709" cy="13793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96042E-CD23-4033-8732-62C27DD1E41C}"/>
              </a:ext>
            </a:extLst>
          </p:cNvPr>
          <p:cNvSpPr/>
          <p:nvPr/>
        </p:nvSpPr>
        <p:spPr>
          <a:xfrm>
            <a:off x="6305106" y="3617830"/>
            <a:ext cx="3332768" cy="5847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739105-1E9A-43D5-897C-14422C5B92FD}"/>
              </a:ext>
            </a:extLst>
          </p:cNvPr>
          <p:cNvSpPr/>
          <p:nvPr/>
        </p:nvSpPr>
        <p:spPr>
          <a:xfrm>
            <a:off x="6305107" y="4201429"/>
            <a:ext cx="3332767" cy="16362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E0AFB39-6DD7-4593-8574-EEC7E0E1401F}"/>
              </a:ext>
            </a:extLst>
          </p:cNvPr>
          <p:cNvGrpSpPr/>
          <p:nvPr/>
        </p:nvGrpSpPr>
        <p:grpSpPr>
          <a:xfrm>
            <a:off x="9643731" y="2177393"/>
            <a:ext cx="2524056" cy="425302"/>
            <a:chOff x="1042224" y="1197549"/>
            <a:chExt cx="1526405" cy="42530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518BD8C-B552-40C5-B89E-776C5EBE1EF8}"/>
                </a:ext>
              </a:extLst>
            </p:cNvPr>
            <p:cNvSpPr txBox="1"/>
            <p:nvPr/>
          </p:nvSpPr>
          <p:spPr>
            <a:xfrm>
              <a:off x="1463775" y="1197549"/>
              <a:ext cx="1104854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Links to data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750A14-4597-434F-A2E7-8EEB870B2B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2224" y="1410200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D295FD3-2DF0-4123-8C7B-6ED7406CF9F4}"/>
              </a:ext>
            </a:extLst>
          </p:cNvPr>
          <p:cNvGrpSpPr/>
          <p:nvPr/>
        </p:nvGrpSpPr>
        <p:grpSpPr>
          <a:xfrm>
            <a:off x="9643731" y="3530243"/>
            <a:ext cx="2595801" cy="425302"/>
            <a:chOff x="1042224" y="1214805"/>
            <a:chExt cx="1569792" cy="42530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09755D-52BF-4231-A3BE-DFD102FAE857}"/>
                </a:ext>
              </a:extLst>
            </p:cNvPr>
            <p:cNvSpPr txBox="1"/>
            <p:nvPr/>
          </p:nvSpPr>
          <p:spPr>
            <a:xfrm>
              <a:off x="1507162" y="1214805"/>
              <a:ext cx="1104854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Persistent URL in </a:t>
              </a:r>
              <a:r>
                <a:rPr lang="en-AU" sz="2000" err="1">
                  <a:solidFill>
                    <a:srgbClr val="FF0000"/>
                  </a:solidFill>
                </a:rPr>
                <a:t>geonetwork</a:t>
              </a:r>
              <a:endParaRPr lang="en-AU" sz="2000"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166ED28-D99D-4BBA-991D-4FE17DCA43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2224" y="1410200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DAA5DC5-5548-4E87-B053-82D54E2AA74A}"/>
              </a:ext>
            </a:extLst>
          </p:cNvPr>
          <p:cNvGrpSpPr/>
          <p:nvPr/>
        </p:nvGrpSpPr>
        <p:grpSpPr>
          <a:xfrm>
            <a:off x="9642789" y="4533021"/>
            <a:ext cx="2114550" cy="425302"/>
            <a:chOff x="1042224" y="1214805"/>
            <a:chExt cx="1278759" cy="42530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F82368A-1811-4668-91D3-30575C4CF8FF}"/>
                </a:ext>
              </a:extLst>
            </p:cNvPr>
            <p:cNvSpPr txBox="1"/>
            <p:nvPr/>
          </p:nvSpPr>
          <p:spPr>
            <a:xfrm>
              <a:off x="1507162" y="1214805"/>
              <a:ext cx="813821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Rights and licencing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7DE5B95-EF24-4872-A624-F09626BE2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2224" y="1410200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039DABFE-3FA0-4199-AD05-68A7623C8C46}"/>
              </a:ext>
            </a:extLst>
          </p:cNvPr>
          <p:cNvSpPr/>
          <p:nvPr/>
        </p:nvSpPr>
        <p:spPr>
          <a:xfrm>
            <a:off x="2881662" y="1402366"/>
            <a:ext cx="3317120" cy="10750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B6C4C4B-E944-4B32-8C74-D2C46D184193}"/>
              </a:ext>
            </a:extLst>
          </p:cNvPr>
          <p:cNvGrpSpPr/>
          <p:nvPr/>
        </p:nvGrpSpPr>
        <p:grpSpPr>
          <a:xfrm>
            <a:off x="716590" y="1421025"/>
            <a:ext cx="2165071" cy="554563"/>
            <a:chOff x="1701801" y="1488558"/>
            <a:chExt cx="1583658" cy="42530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A530E44-3E28-4DFD-A8BD-E719B2849A14}"/>
                </a:ext>
              </a:extLst>
            </p:cNvPr>
            <p:cNvSpPr txBox="1"/>
            <p:nvPr/>
          </p:nvSpPr>
          <p:spPr>
            <a:xfrm>
              <a:off x="1701801" y="1488558"/>
              <a:ext cx="1104854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Abstract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5147D00-D00C-4CFE-9225-804F63784B3B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701209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96BFD8D7-266A-40F6-961D-A71AFCDA139F}"/>
              </a:ext>
            </a:extLst>
          </p:cNvPr>
          <p:cNvSpPr/>
          <p:nvPr/>
        </p:nvSpPr>
        <p:spPr>
          <a:xfrm>
            <a:off x="2881661" y="2480334"/>
            <a:ext cx="3317120" cy="6760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E02BEA1-8A0C-4A49-81C3-E1AC4D1B203A}"/>
              </a:ext>
            </a:extLst>
          </p:cNvPr>
          <p:cNvGrpSpPr/>
          <p:nvPr/>
        </p:nvGrpSpPr>
        <p:grpSpPr>
          <a:xfrm>
            <a:off x="1041991" y="2393074"/>
            <a:ext cx="1839669" cy="344323"/>
            <a:chOff x="2015820" y="1488558"/>
            <a:chExt cx="1269639" cy="34432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5B56EC1-82DB-4AA3-992F-40F074A4370B}"/>
                </a:ext>
              </a:extLst>
            </p:cNvPr>
            <p:cNvSpPr txBox="1"/>
            <p:nvPr/>
          </p:nvSpPr>
          <p:spPr>
            <a:xfrm>
              <a:off x="2015820" y="1488558"/>
              <a:ext cx="790834" cy="344323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Credit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95F6F22-2FCF-4A8C-A0AC-EA55685D72D1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701209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7F442CDB-08B7-4C03-8849-FC0B62E15CB3}"/>
              </a:ext>
            </a:extLst>
          </p:cNvPr>
          <p:cNvSpPr/>
          <p:nvPr/>
        </p:nvSpPr>
        <p:spPr>
          <a:xfrm>
            <a:off x="2881416" y="3156372"/>
            <a:ext cx="3317365" cy="15538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F0D8FD1-EA4D-47B8-9818-76A3B0AE55E4}"/>
              </a:ext>
            </a:extLst>
          </p:cNvPr>
          <p:cNvGrpSpPr/>
          <p:nvPr/>
        </p:nvGrpSpPr>
        <p:grpSpPr>
          <a:xfrm>
            <a:off x="1041991" y="3040771"/>
            <a:ext cx="1839425" cy="425302"/>
            <a:chOff x="1701801" y="1488558"/>
            <a:chExt cx="1839425" cy="42530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2CEFEDF-3458-4B97-82AF-FCA8FDE08BCD}"/>
                </a:ext>
              </a:extLst>
            </p:cNvPr>
            <p:cNvSpPr txBox="1"/>
            <p:nvPr/>
          </p:nvSpPr>
          <p:spPr>
            <a:xfrm>
              <a:off x="1701801" y="1488558"/>
              <a:ext cx="1104854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Purpose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A65CB76-7CBE-49C5-847A-1A06CBC0030A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701209"/>
              <a:ext cx="77710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549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3EF448-4574-41B9-9C1D-52133D086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43" y="1552330"/>
            <a:ext cx="8340314" cy="475362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944C339-43EF-1E4D-A128-C62845A5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77628"/>
            <a:ext cx="10515600" cy="774702"/>
          </a:xfrm>
        </p:spPr>
        <p:txBody>
          <a:bodyPr>
            <a:normAutofit/>
          </a:bodyPr>
          <a:lstStyle/>
          <a:p>
            <a:r>
              <a:rPr lang="en-US" sz="4400"/>
              <a:t>Metadata on TERN Data Discovery Portal 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116152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44C339-43EF-1E4D-A128-C62845A5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77628"/>
            <a:ext cx="10515600" cy="774702"/>
          </a:xfrm>
        </p:spPr>
        <p:txBody>
          <a:bodyPr>
            <a:normAutofit/>
          </a:bodyPr>
          <a:lstStyle/>
          <a:p>
            <a:r>
              <a:rPr lang="en-US" sz="4400"/>
              <a:t>Metadata on TERN Data Discovery Portal </a:t>
            </a:r>
            <a:endParaRPr lang="en-US" sz="360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C424B6-5453-40DF-AD1F-E5334B25A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211" y="1495375"/>
            <a:ext cx="7079442" cy="51508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BB3A1C-4416-421E-B2CB-BFF6277B34B9}"/>
              </a:ext>
            </a:extLst>
          </p:cNvPr>
          <p:cNvSpPr/>
          <p:nvPr/>
        </p:nvSpPr>
        <p:spPr>
          <a:xfrm>
            <a:off x="2977116" y="1925966"/>
            <a:ext cx="2679405" cy="7747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A2A663-901F-4A01-A3FA-21A67CE5C5A3}"/>
              </a:ext>
            </a:extLst>
          </p:cNvPr>
          <p:cNvGrpSpPr/>
          <p:nvPr/>
        </p:nvGrpSpPr>
        <p:grpSpPr>
          <a:xfrm>
            <a:off x="978196" y="1872779"/>
            <a:ext cx="1998921" cy="399640"/>
            <a:chOff x="1475338" y="1465926"/>
            <a:chExt cx="1810121" cy="4253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7CFB3D-6633-48A6-8353-DAE2C8A0AACA}"/>
                </a:ext>
              </a:extLst>
            </p:cNvPr>
            <p:cNvSpPr txBox="1"/>
            <p:nvPr/>
          </p:nvSpPr>
          <p:spPr>
            <a:xfrm>
              <a:off x="1475338" y="1465926"/>
              <a:ext cx="1331318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Researchers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284F89E-A539-40C0-A8FF-062EC6A7CFC7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701209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A1610E4-6D4D-45A9-93D3-FD3170365471}"/>
              </a:ext>
            </a:extLst>
          </p:cNvPr>
          <p:cNvSpPr/>
          <p:nvPr/>
        </p:nvSpPr>
        <p:spPr>
          <a:xfrm>
            <a:off x="2977117" y="2700669"/>
            <a:ext cx="2679405" cy="9781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52ECDF-FBFA-4691-AD1B-3A700D21534F}"/>
              </a:ext>
            </a:extLst>
          </p:cNvPr>
          <p:cNvGrpSpPr/>
          <p:nvPr/>
        </p:nvGrpSpPr>
        <p:grpSpPr>
          <a:xfrm>
            <a:off x="695325" y="2647482"/>
            <a:ext cx="2281792" cy="504614"/>
            <a:chOff x="1219184" y="1465926"/>
            <a:chExt cx="2066275" cy="4253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B01AA8-65C4-439F-8BF2-C26154564D37}"/>
                </a:ext>
              </a:extLst>
            </p:cNvPr>
            <p:cNvSpPr txBox="1"/>
            <p:nvPr/>
          </p:nvSpPr>
          <p:spPr>
            <a:xfrm>
              <a:off x="1219184" y="1465926"/>
              <a:ext cx="1661886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Organizations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D9580A2-B0B1-480C-BE3F-E70D6D93559E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701209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398D938-F74E-4E60-A26F-60F708B95D25}"/>
              </a:ext>
            </a:extLst>
          </p:cNvPr>
          <p:cNvSpPr/>
          <p:nvPr/>
        </p:nvSpPr>
        <p:spPr>
          <a:xfrm>
            <a:off x="2977117" y="4696400"/>
            <a:ext cx="6598683" cy="19498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5BB693-304E-42AC-9B0B-4689DC4F8CE9}"/>
              </a:ext>
            </a:extLst>
          </p:cNvPr>
          <p:cNvGrpSpPr/>
          <p:nvPr/>
        </p:nvGrpSpPr>
        <p:grpSpPr>
          <a:xfrm>
            <a:off x="695324" y="4643212"/>
            <a:ext cx="2281793" cy="1005859"/>
            <a:chOff x="1219183" y="1465926"/>
            <a:chExt cx="2066276" cy="42530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B166BA-27DF-4105-AD72-1570AC772B59}"/>
                </a:ext>
              </a:extLst>
            </p:cNvPr>
            <p:cNvSpPr txBox="1"/>
            <p:nvPr/>
          </p:nvSpPr>
          <p:spPr>
            <a:xfrm>
              <a:off x="1219183" y="1465926"/>
              <a:ext cx="1957956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Methods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6BCF0A9-C659-4C5E-B3DA-749D24F07B63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701209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473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397BFA21-317C-4F44-97B7-545B0024D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182" y="1495375"/>
            <a:ext cx="6982907" cy="50578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944C339-43EF-1E4D-A128-C62845A5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77628"/>
            <a:ext cx="10515600" cy="774702"/>
          </a:xfrm>
        </p:spPr>
        <p:txBody>
          <a:bodyPr>
            <a:normAutofit/>
          </a:bodyPr>
          <a:lstStyle/>
          <a:p>
            <a:r>
              <a:rPr lang="en-US" sz="4400"/>
              <a:t>Metadata on TERN Data Discovery Portal </a:t>
            </a:r>
            <a:endParaRPr lang="en-US" sz="3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98D938-F74E-4E60-A26F-60F708B95D25}"/>
              </a:ext>
            </a:extLst>
          </p:cNvPr>
          <p:cNvSpPr/>
          <p:nvPr/>
        </p:nvSpPr>
        <p:spPr>
          <a:xfrm>
            <a:off x="3045350" y="1495376"/>
            <a:ext cx="6472362" cy="39189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5BB693-304E-42AC-9B0B-4689DC4F8CE9}"/>
              </a:ext>
            </a:extLst>
          </p:cNvPr>
          <p:cNvGrpSpPr/>
          <p:nvPr/>
        </p:nvGrpSpPr>
        <p:grpSpPr>
          <a:xfrm>
            <a:off x="807238" y="2395514"/>
            <a:ext cx="2238112" cy="2021657"/>
            <a:chOff x="1219183" y="1465926"/>
            <a:chExt cx="2066276" cy="42530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B166BA-27DF-4105-AD72-1570AC772B59}"/>
                </a:ext>
              </a:extLst>
            </p:cNvPr>
            <p:cNvSpPr txBox="1"/>
            <p:nvPr/>
          </p:nvSpPr>
          <p:spPr>
            <a:xfrm>
              <a:off x="1219183" y="1465926"/>
              <a:ext cx="1957956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Methods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6BCF0A9-C659-4C5E-B3DA-749D24F07B63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683313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E176355-1358-4564-924A-F042CF96D8B8}"/>
              </a:ext>
            </a:extLst>
          </p:cNvPr>
          <p:cNvSpPr/>
          <p:nvPr/>
        </p:nvSpPr>
        <p:spPr>
          <a:xfrm>
            <a:off x="3045350" y="5414359"/>
            <a:ext cx="6472362" cy="10691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5D5D070-5A70-4C31-A9FE-65A0CA44FC4E}"/>
              </a:ext>
            </a:extLst>
          </p:cNvPr>
          <p:cNvGrpSpPr/>
          <p:nvPr/>
        </p:nvGrpSpPr>
        <p:grpSpPr>
          <a:xfrm>
            <a:off x="724317" y="5305381"/>
            <a:ext cx="2321032" cy="551510"/>
            <a:chOff x="1142629" y="1465926"/>
            <a:chExt cx="2142830" cy="42530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296274-C607-4C16-A305-377A70019273}"/>
                </a:ext>
              </a:extLst>
            </p:cNvPr>
            <p:cNvSpPr txBox="1"/>
            <p:nvPr/>
          </p:nvSpPr>
          <p:spPr>
            <a:xfrm>
              <a:off x="1142629" y="1465926"/>
              <a:ext cx="1957956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Publications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F33D747-7CBF-4CD3-8DF5-710220A9CB74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683313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884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44C339-43EF-1E4D-A128-C62845A5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77628"/>
            <a:ext cx="10515600" cy="774702"/>
          </a:xfrm>
        </p:spPr>
        <p:txBody>
          <a:bodyPr>
            <a:normAutofit/>
          </a:bodyPr>
          <a:lstStyle/>
          <a:p>
            <a:r>
              <a:rPr lang="en-US" sz="4400"/>
              <a:t>Linked publication</a:t>
            </a:r>
            <a:endParaRPr lang="en-US" sz="360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AD03C98-74F0-4725-9609-C53B73035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842" y="1436727"/>
            <a:ext cx="5996316" cy="498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14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53BDE1F-3EDD-484E-ABE6-59275938C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817" y="1495377"/>
            <a:ext cx="6510001" cy="502247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944C339-43EF-1E4D-A128-C62845A5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77628"/>
            <a:ext cx="10515600" cy="774702"/>
          </a:xfrm>
        </p:spPr>
        <p:txBody>
          <a:bodyPr>
            <a:normAutofit/>
          </a:bodyPr>
          <a:lstStyle/>
          <a:p>
            <a:r>
              <a:rPr lang="en-US" sz="4400"/>
              <a:t>Metadata on TERN Data Discovery Portal </a:t>
            </a:r>
            <a:endParaRPr lang="en-US" sz="3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98D938-F74E-4E60-A26F-60F708B95D25}"/>
              </a:ext>
            </a:extLst>
          </p:cNvPr>
          <p:cNvSpPr/>
          <p:nvPr/>
        </p:nvSpPr>
        <p:spPr>
          <a:xfrm>
            <a:off x="3152774" y="1971675"/>
            <a:ext cx="6019801" cy="13430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5BB693-304E-42AC-9B0B-4689DC4F8CE9}"/>
              </a:ext>
            </a:extLst>
          </p:cNvPr>
          <p:cNvGrpSpPr/>
          <p:nvPr/>
        </p:nvGrpSpPr>
        <p:grpSpPr>
          <a:xfrm>
            <a:off x="914662" y="2076450"/>
            <a:ext cx="2238112" cy="342068"/>
            <a:chOff x="1219183" y="1465926"/>
            <a:chExt cx="2066276" cy="42530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B166BA-27DF-4105-AD72-1570AC772B59}"/>
                </a:ext>
              </a:extLst>
            </p:cNvPr>
            <p:cNvSpPr txBox="1"/>
            <p:nvPr/>
          </p:nvSpPr>
          <p:spPr>
            <a:xfrm>
              <a:off x="1219183" y="1465926"/>
              <a:ext cx="1957956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Parameters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6BCF0A9-C659-4C5E-B3DA-749D24F07B63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683313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9E862B0E-3E16-434A-A642-9BB02CA85495}"/>
              </a:ext>
            </a:extLst>
          </p:cNvPr>
          <p:cNvSpPr/>
          <p:nvPr/>
        </p:nvSpPr>
        <p:spPr>
          <a:xfrm>
            <a:off x="3152774" y="3314701"/>
            <a:ext cx="6019801" cy="6286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FD75A8-79CA-46B3-BAC9-0DBF96533641}"/>
              </a:ext>
            </a:extLst>
          </p:cNvPr>
          <p:cNvGrpSpPr/>
          <p:nvPr/>
        </p:nvGrpSpPr>
        <p:grpSpPr>
          <a:xfrm>
            <a:off x="1013201" y="3419475"/>
            <a:ext cx="2120784" cy="174839"/>
            <a:chOff x="1219183" y="1465926"/>
            <a:chExt cx="2066276" cy="42530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3FF3B2B-2327-4C46-862D-65B4100FF190}"/>
                </a:ext>
              </a:extLst>
            </p:cNvPr>
            <p:cNvSpPr txBox="1"/>
            <p:nvPr/>
          </p:nvSpPr>
          <p:spPr>
            <a:xfrm>
              <a:off x="1219183" y="1465926"/>
              <a:ext cx="1957956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Platforms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B228694-53BF-4FF2-B7D0-95C03AC5AA14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683313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09A1FAB-5CFF-4C20-95A8-3AF36BDEFDAE}"/>
              </a:ext>
            </a:extLst>
          </p:cNvPr>
          <p:cNvSpPr/>
          <p:nvPr/>
        </p:nvSpPr>
        <p:spPr>
          <a:xfrm>
            <a:off x="3152774" y="3943350"/>
            <a:ext cx="6019801" cy="11525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6C9D05D-7F1B-492F-87B5-CE8974A1200B}"/>
              </a:ext>
            </a:extLst>
          </p:cNvPr>
          <p:cNvGrpSpPr/>
          <p:nvPr/>
        </p:nvGrpSpPr>
        <p:grpSpPr>
          <a:xfrm>
            <a:off x="266700" y="4048125"/>
            <a:ext cx="2886074" cy="293547"/>
            <a:chOff x="620970" y="1465926"/>
            <a:chExt cx="2664489" cy="4253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503FA5-1A2A-4395-BC5D-E1E1EDF3538A}"/>
                </a:ext>
              </a:extLst>
            </p:cNvPr>
            <p:cNvSpPr txBox="1"/>
            <p:nvPr/>
          </p:nvSpPr>
          <p:spPr>
            <a:xfrm>
              <a:off x="620970" y="1465926"/>
              <a:ext cx="2556169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Taxonomic Group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8EBB867-9A53-4628-8AB2-2CB16CD8F9EF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683313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578D60C3-0DE5-464E-A8C9-93A0ED36F32D}"/>
              </a:ext>
            </a:extLst>
          </p:cNvPr>
          <p:cNvSpPr/>
          <p:nvPr/>
        </p:nvSpPr>
        <p:spPr>
          <a:xfrm>
            <a:off x="3152774" y="5093669"/>
            <a:ext cx="6019801" cy="7965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56510F7-BA76-43E4-B6E5-F2DDCABBEE54}"/>
              </a:ext>
            </a:extLst>
          </p:cNvPr>
          <p:cNvGrpSpPr/>
          <p:nvPr/>
        </p:nvGrpSpPr>
        <p:grpSpPr>
          <a:xfrm>
            <a:off x="533399" y="5198443"/>
            <a:ext cx="2619374" cy="293547"/>
            <a:chOff x="867193" y="1465926"/>
            <a:chExt cx="2418266" cy="42530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F4E911-A3F3-40AF-97CA-EDBC21205322}"/>
                </a:ext>
              </a:extLst>
            </p:cNvPr>
            <p:cNvSpPr txBox="1"/>
            <p:nvPr/>
          </p:nvSpPr>
          <p:spPr>
            <a:xfrm>
              <a:off x="867193" y="1465926"/>
              <a:ext cx="2309946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GCMD Science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1C645EC-4069-4B64-A56D-6DA599EAE451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683313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57EE7415-778B-4929-8DCF-947393C8092F}"/>
              </a:ext>
            </a:extLst>
          </p:cNvPr>
          <p:cNvSpPr/>
          <p:nvPr/>
        </p:nvSpPr>
        <p:spPr>
          <a:xfrm>
            <a:off x="3152774" y="5884474"/>
            <a:ext cx="6019801" cy="614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41E6C04-B091-4221-869D-4FECC84442CC}"/>
              </a:ext>
            </a:extLst>
          </p:cNvPr>
          <p:cNvGrpSpPr/>
          <p:nvPr/>
        </p:nvGrpSpPr>
        <p:grpSpPr>
          <a:xfrm>
            <a:off x="533399" y="5989249"/>
            <a:ext cx="2619374" cy="226392"/>
            <a:chOff x="867193" y="1465926"/>
            <a:chExt cx="2418266" cy="42530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3CEB591-A4D7-43F7-9403-A3D74BEB8CA4}"/>
                </a:ext>
              </a:extLst>
            </p:cNvPr>
            <p:cNvSpPr txBox="1"/>
            <p:nvPr/>
          </p:nvSpPr>
          <p:spPr>
            <a:xfrm>
              <a:off x="867193" y="1465926"/>
              <a:ext cx="2309946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ANZSRC - FOR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1FC3648-F178-43AF-8B6B-D698FF1D7E64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683313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094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7" grpId="0" animBg="1"/>
      <p:bldP spid="31" grpId="0" animBg="1"/>
      <p:bldP spid="3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6072525-C5FE-4F06-9C5A-467E0F216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817" y="1733549"/>
            <a:ext cx="6515689" cy="478430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944C339-43EF-1E4D-A128-C62845A5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77628"/>
            <a:ext cx="10515600" cy="774702"/>
          </a:xfrm>
        </p:spPr>
        <p:txBody>
          <a:bodyPr>
            <a:normAutofit/>
          </a:bodyPr>
          <a:lstStyle/>
          <a:p>
            <a:r>
              <a:rPr lang="en-US" sz="4400"/>
              <a:t>Metadata on TERN Data Discovery Portal </a:t>
            </a:r>
            <a:endParaRPr lang="en-US" sz="36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862B0E-3E16-434A-A642-9BB02CA85495}"/>
              </a:ext>
            </a:extLst>
          </p:cNvPr>
          <p:cNvSpPr/>
          <p:nvPr/>
        </p:nvSpPr>
        <p:spPr>
          <a:xfrm>
            <a:off x="3152774" y="2181226"/>
            <a:ext cx="6019801" cy="6286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FD75A8-79CA-46B3-BAC9-0DBF96533641}"/>
              </a:ext>
            </a:extLst>
          </p:cNvPr>
          <p:cNvGrpSpPr/>
          <p:nvPr/>
        </p:nvGrpSpPr>
        <p:grpSpPr>
          <a:xfrm>
            <a:off x="1013201" y="2286000"/>
            <a:ext cx="2120784" cy="174839"/>
            <a:chOff x="1219183" y="1465926"/>
            <a:chExt cx="2066276" cy="42530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3FF3B2B-2327-4C46-862D-65B4100FF190}"/>
                </a:ext>
              </a:extLst>
            </p:cNvPr>
            <p:cNvSpPr txBox="1"/>
            <p:nvPr/>
          </p:nvSpPr>
          <p:spPr>
            <a:xfrm>
              <a:off x="1219183" y="1465926"/>
              <a:ext cx="1957956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Platforms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B228694-53BF-4FF2-B7D0-95C03AC5AA14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683313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09A1FAB-5CFF-4C20-95A8-3AF36BDEFDAE}"/>
              </a:ext>
            </a:extLst>
          </p:cNvPr>
          <p:cNvSpPr/>
          <p:nvPr/>
        </p:nvSpPr>
        <p:spPr>
          <a:xfrm>
            <a:off x="3152774" y="2809875"/>
            <a:ext cx="6019801" cy="11525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6C9D05D-7F1B-492F-87B5-CE8974A1200B}"/>
              </a:ext>
            </a:extLst>
          </p:cNvPr>
          <p:cNvGrpSpPr/>
          <p:nvPr/>
        </p:nvGrpSpPr>
        <p:grpSpPr>
          <a:xfrm>
            <a:off x="266700" y="2914650"/>
            <a:ext cx="2886074" cy="293547"/>
            <a:chOff x="620970" y="1465926"/>
            <a:chExt cx="2664489" cy="4253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503FA5-1A2A-4395-BC5D-E1E1EDF3538A}"/>
                </a:ext>
              </a:extLst>
            </p:cNvPr>
            <p:cNvSpPr txBox="1"/>
            <p:nvPr/>
          </p:nvSpPr>
          <p:spPr>
            <a:xfrm>
              <a:off x="620970" y="1465926"/>
              <a:ext cx="2556169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Taxonomic Group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8EBB867-9A53-4628-8AB2-2CB16CD8F9EF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683313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578D60C3-0DE5-464E-A8C9-93A0ED36F32D}"/>
              </a:ext>
            </a:extLst>
          </p:cNvPr>
          <p:cNvSpPr/>
          <p:nvPr/>
        </p:nvSpPr>
        <p:spPr>
          <a:xfrm>
            <a:off x="3152774" y="3960194"/>
            <a:ext cx="6019801" cy="7965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56510F7-BA76-43E4-B6E5-F2DDCABBEE54}"/>
              </a:ext>
            </a:extLst>
          </p:cNvPr>
          <p:cNvGrpSpPr/>
          <p:nvPr/>
        </p:nvGrpSpPr>
        <p:grpSpPr>
          <a:xfrm>
            <a:off x="533399" y="4064968"/>
            <a:ext cx="2619374" cy="293547"/>
            <a:chOff x="867193" y="1465926"/>
            <a:chExt cx="2418266" cy="42530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F4E911-A3F3-40AF-97CA-EDBC21205322}"/>
                </a:ext>
              </a:extLst>
            </p:cNvPr>
            <p:cNvSpPr txBox="1"/>
            <p:nvPr/>
          </p:nvSpPr>
          <p:spPr>
            <a:xfrm>
              <a:off x="867193" y="1465926"/>
              <a:ext cx="2309946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GCMD Science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1C645EC-4069-4B64-A56D-6DA599EAE451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683313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57EE7415-778B-4929-8DCF-947393C8092F}"/>
              </a:ext>
            </a:extLst>
          </p:cNvPr>
          <p:cNvSpPr/>
          <p:nvPr/>
        </p:nvSpPr>
        <p:spPr>
          <a:xfrm>
            <a:off x="3152774" y="4750999"/>
            <a:ext cx="6019801" cy="614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41E6C04-B091-4221-869D-4FECC84442CC}"/>
              </a:ext>
            </a:extLst>
          </p:cNvPr>
          <p:cNvGrpSpPr/>
          <p:nvPr/>
        </p:nvGrpSpPr>
        <p:grpSpPr>
          <a:xfrm>
            <a:off x="533399" y="4855774"/>
            <a:ext cx="2619374" cy="226392"/>
            <a:chOff x="867193" y="1465926"/>
            <a:chExt cx="2418266" cy="42530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3CEB591-A4D7-43F7-9403-A3D74BEB8CA4}"/>
                </a:ext>
              </a:extLst>
            </p:cNvPr>
            <p:cNvSpPr txBox="1"/>
            <p:nvPr/>
          </p:nvSpPr>
          <p:spPr>
            <a:xfrm>
              <a:off x="867193" y="1465926"/>
              <a:ext cx="2309946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ANZSRC - FOR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1FC3648-F178-43AF-8B6B-D698FF1D7E64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683313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DD3A6DE-5242-4FB2-8110-75316C83B815}"/>
              </a:ext>
            </a:extLst>
          </p:cNvPr>
          <p:cNvSpPr/>
          <p:nvPr/>
        </p:nvSpPr>
        <p:spPr>
          <a:xfrm>
            <a:off x="3152774" y="5360896"/>
            <a:ext cx="6019801" cy="11569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6DDA114-C185-4E4F-8E85-746C7B21C237}"/>
              </a:ext>
            </a:extLst>
          </p:cNvPr>
          <p:cNvGrpSpPr/>
          <p:nvPr/>
        </p:nvGrpSpPr>
        <p:grpSpPr>
          <a:xfrm>
            <a:off x="533399" y="5465670"/>
            <a:ext cx="2619374" cy="426363"/>
            <a:chOff x="867193" y="1465926"/>
            <a:chExt cx="2418266" cy="42530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479ED44-A7C4-4E33-8603-2F50C4A516A9}"/>
                </a:ext>
              </a:extLst>
            </p:cNvPr>
            <p:cNvSpPr txBox="1"/>
            <p:nvPr/>
          </p:nvSpPr>
          <p:spPr>
            <a:xfrm>
              <a:off x="867193" y="1465926"/>
              <a:ext cx="2309946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User Defined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BA37CC3-5F9B-49E4-9FC5-52D93BE42435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683313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548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44C339-43EF-1E4D-A128-C62845A5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77628"/>
            <a:ext cx="10515600" cy="774702"/>
          </a:xfrm>
        </p:spPr>
        <p:txBody>
          <a:bodyPr>
            <a:normAutofit/>
          </a:bodyPr>
          <a:lstStyle/>
          <a:p>
            <a:r>
              <a:rPr lang="en-US" sz="4400"/>
              <a:t>Metadata on TERN Data Discovery Portal </a:t>
            </a:r>
            <a:endParaRPr lang="en-US" sz="3600"/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ED9992DA-5EB6-4745-AF31-ECEE7ECA4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935" y="1371163"/>
            <a:ext cx="5803013" cy="49425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B8BAAB1-BE69-4E30-B0BD-BE67DB01DD6D}"/>
              </a:ext>
            </a:extLst>
          </p:cNvPr>
          <p:cNvSpPr/>
          <p:nvPr/>
        </p:nvSpPr>
        <p:spPr>
          <a:xfrm>
            <a:off x="2983895" y="2686454"/>
            <a:ext cx="2763943" cy="36242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D62E60-4C66-42F5-B5DF-FCE90257251C}"/>
              </a:ext>
            </a:extLst>
          </p:cNvPr>
          <p:cNvGrpSpPr/>
          <p:nvPr/>
        </p:nvGrpSpPr>
        <p:grpSpPr>
          <a:xfrm>
            <a:off x="1138346" y="2686299"/>
            <a:ext cx="1846095" cy="1989959"/>
            <a:chOff x="1701801" y="1488558"/>
            <a:chExt cx="1583658" cy="4253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D08498-A99D-48B6-A1EE-31A4F033FEE2}"/>
                </a:ext>
              </a:extLst>
            </p:cNvPr>
            <p:cNvSpPr txBox="1"/>
            <p:nvPr/>
          </p:nvSpPr>
          <p:spPr>
            <a:xfrm>
              <a:off x="1701801" y="1488558"/>
              <a:ext cx="1104854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Abstract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82E3FDC-7DB1-4683-AB5A-A12AA41C5F9B}"/>
                </a:ext>
              </a:extLst>
            </p:cNvPr>
            <p:cNvCxnSpPr>
              <a:cxnSpLocks/>
            </p:cNvCxnSpPr>
            <p:nvPr/>
          </p:nvCxnSpPr>
          <p:spPr>
            <a:xfrm>
              <a:off x="2764122" y="1701209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56D38E86-E007-4E83-A517-FD1B90D67AAB}"/>
              </a:ext>
            </a:extLst>
          </p:cNvPr>
          <p:cNvSpPr/>
          <p:nvPr/>
        </p:nvSpPr>
        <p:spPr>
          <a:xfrm>
            <a:off x="5827450" y="3367584"/>
            <a:ext cx="2774516" cy="10957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D871EB-03E9-4F31-AA97-D29082CA01DD}"/>
              </a:ext>
            </a:extLst>
          </p:cNvPr>
          <p:cNvGrpSpPr/>
          <p:nvPr/>
        </p:nvGrpSpPr>
        <p:grpSpPr>
          <a:xfrm>
            <a:off x="8598415" y="3464348"/>
            <a:ext cx="2524055" cy="336698"/>
            <a:chOff x="1042224" y="1197549"/>
            <a:chExt cx="1526405" cy="4253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DB3421-ECE5-4788-8E08-2506927FA0BA}"/>
                </a:ext>
              </a:extLst>
            </p:cNvPr>
            <p:cNvSpPr txBox="1"/>
            <p:nvPr/>
          </p:nvSpPr>
          <p:spPr>
            <a:xfrm>
              <a:off x="1463775" y="1197549"/>
              <a:ext cx="1104854" cy="42530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AU" sz="2000">
                  <a:solidFill>
                    <a:srgbClr val="FF0000"/>
                  </a:solidFill>
                </a:rPr>
                <a:t>Links to data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FB44198-2BF3-48B1-8BBF-37F77F958F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2224" y="1410200"/>
              <a:ext cx="5213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910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E6A26C-73A3-E743-8998-68731A986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265376"/>
            <a:ext cx="10515600" cy="3609482"/>
          </a:xfrm>
        </p:spPr>
        <p:txBody>
          <a:bodyPr/>
          <a:lstStyle/>
          <a:p>
            <a:r>
              <a:rPr lang="en-US">
                <a:latin typeface="Avenir" panose="02000503020000020003" pitchFamily="2" charset="0"/>
              </a:rPr>
              <a:t>National collaborative research infrastructure for collecting, collating, storing and sharing Australia’s terrestrial ecosystem data sets and knowledge.</a:t>
            </a:r>
            <a:endParaRPr lang="en-GB">
              <a:latin typeface="Avenir" panose="02000503020000020003" pitchFamily="2" charset="0"/>
            </a:endParaRP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C88265-8AAB-6847-B6FC-1523F0059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79551"/>
            <a:ext cx="10515600" cy="774702"/>
          </a:xfrm>
        </p:spPr>
        <p:txBody>
          <a:bodyPr/>
          <a:lstStyle/>
          <a:p>
            <a:r>
              <a:rPr lang="en-US"/>
              <a:t>TERN Purpose</a:t>
            </a:r>
            <a:r>
              <a:rPr lang="en-US" baseline="30000"/>
              <a:t>1</a:t>
            </a:r>
            <a:endParaRPr lang="en-US"/>
          </a:p>
        </p:txBody>
      </p:sp>
      <p:pic>
        <p:nvPicPr>
          <p:cNvPr id="6" name="Content Placeholder 28">
            <a:extLst>
              <a:ext uri="{FF2B5EF4-FFF2-40B4-BE49-F238E27FC236}">
                <a16:creationId xmlns:a16="http://schemas.microsoft.com/office/drawing/2014/main" id="{14091916-DE3F-3A45-8C64-590179E6B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786" y="2570602"/>
            <a:ext cx="1440160" cy="2304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189037-DA04-4E48-8976-C590727E3FF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847" y="2745542"/>
            <a:ext cx="2122851" cy="1954376"/>
          </a:xfrm>
          <a:prstGeom prst="rect">
            <a:avLst/>
          </a:prstGeom>
        </p:spPr>
      </p:pic>
      <p:pic>
        <p:nvPicPr>
          <p:cNvPr id="8" name="Picture 7" descr="http://www.tern.org.au/rs/7/sites/998/user_uploads/Image/Newsletter/2012%20July/Eucface-construct%20aerial-295h%20525w(1).jpg">
            <a:extLst>
              <a:ext uri="{FF2B5EF4-FFF2-40B4-BE49-F238E27FC236}">
                <a16:creationId xmlns:a16="http://schemas.microsoft.com/office/drawing/2014/main" id="{F5D0AD83-8A8F-534D-9626-D8DDB5CBB9F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154" y="2655246"/>
            <a:ext cx="2520280" cy="15475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0F3D4A-6072-B14B-A956-3ACBAC40DEB8}"/>
              </a:ext>
            </a:extLst>
          </p:cNvPr>
          <p:cNvSpPr/>
          <p:nvPr/>
        </p:nvSpPr>
        <p:spPr>
          <a:xfrm>
            <a:off x="427383" y="5533753"/>
            <a:ext cx="109131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>
                <a:latin typeface="Avenir" panose="02000503020000020003" pitchFamily="2" charset="0"/>
              </a:rPr>
              <a:t>1 </a:t>
            </a:r>
            <a:r>
              <a:rPr lang="en-US" sz="1400">
                <a:latin typeface="Avenir" panose="02000503020000020003" pitchFamily="2" charset="0"/>
              </a:rPr>
              <a:t>TERN is supported by the Australian Government through the National Collaborative Research Infrastructure Strategy from 2009.</a:t>
            </a:r>
          </a:p>
        </p:txBody>
      </p:sp>
    </p:spTree>
    <p:extLst>
      <p:ext uri="{BB962C8B-B14F-4D97-AF65-F5344CB8AC3E}">
        <p14:creationId xmlns:p14="http://schemas.microsoft.com/office/powerpoint/2010/main" val="3444148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92"/>
    </mc:Choice>
    <mc:Fallback>
      <p:transition spd="slow" advTm="42792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4112431-1216-4059-910B-E3ED31A73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72" y="1571442"/>
            <a:ext cx="10797362" cy="450369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944C339-43EF-1E4D-A128-C62845A5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77628"/>
            <a:ext cx="10515600" cy="774702"/>
          </a:xfrm>
        </p:spPr>
        <p:txBody>
          <a:bodyPr>
            <a:normAutofit/>
          </a:bodyPr>
          <a:lstStyle/>
          <a:p>
            <a:r>
              <a:rPr lang="en-US" sz="4400">
                <a:latin typeface="Uni Neue Heavy"/>
              </a:rPr>
              <a:t>Example of data </a:t>
            </a:r>
            <a:r>
              <a:rPr lang="en-US" sz="2400">
                <a:latin typeface="Uni Neue Heavy"/>
              </a:rPr>
              <a:t>– species richness</a:t>
            </a:r>
            <a:endParaRPr lang="en-US" sz="24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BA317E5-4EE7-4681-B2C5-F10BC5C9B14F}"/>
              </a:ext>
            </a:extLst>
          </p:cNvPr>
          <p:cNvSpPr/>
          <p:nvPr/>
        </p:nvSpPr>
        <p:spPr>
          <a:xfrm>
            <a:off x="601200" y="1662101"/>
            <a:ext cx="794427" cy="212677"/>
          </a:xfrm>
          <a:prstGeom prst="rect">
            <a:avLst/>
          </a:prstGeom>
          <a:solidFill>
            <a:srgbClr val="00B050">
              <a:alpha val="30196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FB3C717-0943-402A-8D47-C116B7C60308}"/>
              </a:ext>
            </a:extLst>
          </p:cNvPr>
          <p:cNvSpPr/>
          <p:nvPr/>
        </p:nvSpPr>
        <p:spPr>
          <a:xfrm>
            <a:off x="1395628" y="1662101"/>
            <a:ext cx="596310" cy="212677"/>
          </a:xfrm>
          <a:prstGeom prst="rect">
            <a:avLst/>
          </a:prstGeom>
          <a:solidFill>
            <a:srgbClr val="00B050">
              <a:alpha val="30196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3B1C773-CF42-418B-9F52-66CF602B066D}"/>
              </a:ext>
            </a:extLst>
          </p:cNvPr>
          <p:cNvSpPr/>
          <p:nvPr/>
        </p:nvSpPr>
        <p:spPr>
          <a:xfrm>
            <a:off x="1991937" y="1662101"/>
            <a:ext cx="622299" cy="212678"/>
          </a:xfrm>
          <a:prstGeom prst="rect">
            <a:avLst/>
          </a:prstGeom>
          <a:solidFill>
            <a:srgbClr val="00B050">
              <a:alpha val="30196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319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1" grpId="1" animBg="1"/>
      <p:bldP spid="63" grpId="0" animBg="1"/>
      <p:bldP spid="63" grpId="1" animBg="1"/>
      <p:bldP spid="65" grpId="0" animBg="1"/>
      <p:bldP spid="6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566A2-B7B9-AB45-A5AA-72897D8B2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965" y="2261281"/>
            <a:ext cx="10515600" cy="31094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1600"/>
              <a:t>We at TERN acknowledge the traditional owners and their custodianship of the lands on </a:t>
            </a:r>
            <a:br>
              <a:rPr lang="en-AU" sz="1600"/>
            </a:br>
            <a:r>
              <a:rPr lang="en-AU" sz="1600"/>
              <a:t>which TERN operates. We pay our respects to their ancestors and their descendants, </a:t>
            </a:r>
            <a:br>
              <a:rPr lang="en-AU" sz="1600"/>
            </a:br>
            <a:r>
              <a:rPr lang="en-AU" sz="1600"/>
              <a:t>who continue cultural and spiritual connections to country.</a:t>
            </a:r>
          </a:p>
          <a:p>
            <a:pPr marL="0" indent="0" algn="ctr">
              <a:buNone/>
            </a:pPr>
            <a:br>
              <a:rPr lang="en-AU" sz="1600"/>
            </a:br>
            <a:endParaRPr lang="en-AU" sz="1600"/>
          </a:p>
          <a:p>
            <a:pPr marL="0" indent="0" algn="ctr">
              <a:buNone/>
            </a:pPr>
            <a:r>
              <a:rPr lang="en-AU" sz="1600"/>
              <a:t>TERN is enabled by NCRIS.</a:t>
            </a:r>
          </a:p>
          <a:p>
            <a:pPr marL="0" indent="0" algn="ctr">
              <a:buNone/>
            </a:pPr>
            <a:r>
              <a:rPr lang="en-AU" sz="1600"/>
              <a:t>Our work is a result of collaborative partnerships with many universities and institutions. </a:t>
            </a:r>
          </a:p>
          <a:p>
            <a:pPr marL="0" indent="0" algn="ctr">
              <a:buNone/>
            </a:pPr>
            <a:r>
              <a:rPr lang="en-AU" sz="1600"/>
              <a:t>To find out more please go to</a:t>
            </a:r>
            <a:r>
              <a:rPr lang="en-AU" sz="1600" b="1"/>
              <a:t> </a:t>
            </a:r>
            <a:r>
              <a:rPr lang="en-AU" sz="1600" b="1" err="1"/>
              <a:t>tern.org.au</a:t>
            </a:r>
            <a:r>
              <a:rPr lang="en-AU" sz="1600" b="1"/>
              <a:t>.</a:t>
            </a:r>
            <a:endParaRPr lang="en-AU" sz="1600"/>
          </a:p>
          <a:p>
            <a:pPr marL="0" indent="0" algn="ctr">
              <a:buNone/>
            </a:pPr>
            <a:endParaRPr lang="en-US" sz="1600"/>
          </a:p>
          <a:p>
            <a:pPr marL="0" indent="0" algn="ctr">
              <a:buNone/>
            </a:pPr>
            <a:r>
              <a:rPr lang="en-US" sz="1600" b="1"/>
              <a:t>Acknowledge the use of ARDC infrastructure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8B0A08-4E89-FB45-BF36-B6DBC495E224}"/>
              </a:ext>
            </a:extLst>
          </p:cNvPr>
          <p:cNvSpPr/>
          <p:nvPr/>
        </p:nvSpPr>
        <p:spPr>
          <a:xfrm>
            <a:off x="10315575" y="5938345"/>
            <a:ext cx="1876425" cy="919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60D5FE-19F1-FE44-B3A0-CBE0DA552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636" y="666336"/>
            <a:ext cx="7974725" cy="15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59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6AA872-7EFF-7E4C-ADAB-2E2EC0628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143" y="1509997"/>
            <a:ext cx="11482709" cy="46702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ED684B"/>
                </a:solidFill>
                <a:latin typeface="Calibri"/>
                <a:cs typeface="Calibri"/>
              </a:rPr>
              <a:t>TERN Resources:</a:t>
            </a:r>
            <a:endParaRPr lang="en-US">
              <a:solidFill>
                <a:srgbClr val="ED684B"/>
              </a:solidFill>
              <a:latin typeface="Calibri"/>
              <a:cs typeface="Calibri" panose="020F0502020204030204" pitchFamily="34" charset="0"/>
            </a:endParaRPr>
          </a:p>
          <a:p>
            <a:r>
              <a:rPr lang="en-US" sz="2400">
                <a:latin typeface="Calibri"/>
                <a:cs typeface="Calibri"/>
              </a:rPr>
              <a:t>Data Submission – </a:t>
            </a:r>
            <a:r>
              <a:rPr lang="en-US" sz="2400">
                <a:latin typeface="Calibri"/>
                <a:cs typeface="Calibri"/>
                <a:hlinkClick r:id="rId2"/>
              </a:rPr>
              <a:t>https://shared.tern.org.au</a:t>
            </a:r>
            <a:endParaRPr lang="en-US" sz="2400">
              <a:latin typeface="Calibri"/>
              <a:cs typeface="Calibri"/>
            </a:endParaRPr>
          </a:p>
          <a:p>
            <a:r>
              <a:rPr lang="en-US" sz="2400">
                <a:latin typeface="Calibri"/>
                <a:cs typeface="Calibri"/>
              </a:rPr>
              <a:t>Metadata Catalogue - </a:t>
            </a:r>
            <a:r>
              <a:rPr lang="en-US" sz="2400">
                <a:latin typeface="Calibri"/>
                <a:cs typeface="Calibri"/>
                <a:hlinkClick r:id="rId3"/>
              </a:rPr>
              <a:t>https://geonetwork.tern.org.au/</a:t>
            </a:r>
            <a:endParaRPr lang="en-US" sz="2400">
              <a:latin typeface="Calibri"/>
              <a:cs typeface="Calibri"/>
            </a:endParaRPr>
          </a:p>
          <a:p>
            <a:r>
              <a:rPr lang="en-US" sz="2400">
                <a:latin typeface="Calibri"/>
                <a:cs typeface="Calibri"/>
              </a:rPr>
              <a:t>Data Discovery – </a:t>
            </a:r>
            <a:r>
              <a:rPr lang="en-US" sz="2400">
                <a:latin typeface="Calibri"/>
                <a:cs typeface="Calibri"/>
                <a:hlinkClick r:id="rId4"/>
              </a:rPr>
              <a:t>https://portal.tern.org.au</a:t>
            </a:r>
            <a:endParaRPr lang="en-US" sz="2400">
              <a:latin typeface="Calibri"/>
              <a:cs typeface="Calibri"/>
            </a:endParaRPr>
          </a:p>
          <a:p>
            <a:r>
              <a:rPr lang="en-US" sz="2400" err="1">
                <a:latin typeface="Calibri"/>
                <a:cs typeface="Calibri"/>
              </a:rPr>
              <a:t>EcoImages</a:t>
            </a:r>
            <a:r>
              <a:rPr lang="en-US" sz="2400">
                <a:latin typeface="Calibri"/>
                <a:cs typeface="Calibri"/>
              </a:rPr>
              <a:t> portal – </a:t>
            </a:r>
            <a:r>
              <a:rPr lang="en-US" sz="2400">
                <a:solidFill>
                  <a:srgbClr val="ED684B"/>
                </a:solidFill>
                <a:latin typeface="Calibri"/>
                <a:cs typeface="Calibri"/>
              </a:rPr>
              <a:t>https://ecoimages.tern.org.au/</a:t>
            </a:r>
          </a:p>
          <a:p>
            <a:r>
              <a:rPr lang="en-US" sz="2400">
                <a:latin typeface="Calibri"/>
                <a:cs typeface="Calibri"/>
              </a:rPr>
              <a:t>TERN Knowledge Base – </a:t>
            </a:r>
            <a:r>
              <a:rPr lang="en-US" sz="2400">
                <a:solidFill>
                  <a:srgbClr val="ED684B"/>
                </a:solidFill>
                <a:latin typeface="Calibri"/>
                <a:cs typeface="Calibri"/>
                <a:hlinkClick r:id="rId5"/>
              </a:rPr>
              <a:t>https://ternaus.atlassian.net/wiki/spaces/TERNSup/overview</a:t>
            </a:r>
          </a:p>
          <a:p>
            <a:r>
              <a:rPr lang="en-US" sz="2400">
                <a:latin typeface="Calibri"/>
                <a:cs typeface="Calibri"/>
              </a:rPr>
              <a:t>FAIR Principles - </a:t>
            </a:r>
            <a:r>
              <a:rPr lang="en-US" sz="2400">
                <a:latin typeface="Calibri"/>
                <a:cs typeface="Calibri"/>
                <a:hlinkClick r:id="rId6"/>
              </a:rPr>
              <a:t>https://ardc.edu.au/resources/working-with-data/fair-data/</a:t>
            </a:r>
            <a:endParaRPr lang="en-US" sz="2400"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b="1">
                <a:latin typeface="Calibri"/>
                <a:cs typeface="Calibri"/>
              </a:rPr>
              <a:t>COMING SOON</a:t>
            </a:r>
            <a:endParaRPr lang="en-US" sz="2400" b="1">
              <a:cs typeface="Calibri" panose="020F0502020204030204" pitchFamily="34" charset="0"/>
            </a:endParaRPr>
          </a:p>
          <a:p>
            <a:r>
              <a:rPr lang="en-US" sz="2400" err="1">
                <a:latin typeface="Calibri"/>
                <a:cs typeface="Calibri"/>
              </a:rPr>
              <a:t>EcoPlots</a:t>
            </a:r>
            <a:r>
              <a:rPr lang="en-US" sz="2400">
                <a:latin typeface="Calibri"/>
                <a:cs typeface="Calibri"/>
              </a:rPr>
              <a:t> portal – </a:t>
            </a:r>
            <a:r>
              <a:rPr lang="en-US" sz="2400">
                <a:solidFill>
                  <a:srgbClr val="ED684B"/>
                </a:solidFill>
                <a:latin typeface="Calibri"/>
                <a:cs typeface="Calibri"/>
                <a:hlinkClick r:id="rId7"/>
              </a:rPr>
              <a:t>https://ecoplots.tern.org.au/</a:t>
            </a:r>
            <a:endParaRPr lang="en-US" sz="2400">
              <a:latin typeface="Calibri"/>
              <a:cs typeface="Calibri"/>
            </a:endParaRPr>
          </a:p>
          <a:p>
            <a:endParaRPr lang="en-US" sz="2400">
              <a:solidFill>
                <a:srgbClr val="ED684B"/>
              </a:solidFill>
              <a:cs typeface="Calibri" panose="020F0502020204030204" pitchFamily="34" charset="0"/>
            </a:endParaRPr>
          </a:p>
          <a:p>
            <a:endParaRPr lang="en-US" sz="2400">
              <a:solidFill>
                <a:srgbClr val="ED684B"/>
              </a:solidFill>
              <a:cs typeface="Calibri" panose="020F0502020204030204" pitchFamily="34" charset="0"/>
            </a:endParaRPr>
          </a:p>
          <a:p>
            <a:endParaRPr lang="en-US">
              <a:cs typeface="Calibri" panose="020F0502020204030204" pitchFamily="34" charset="0"/>
            </a:endParaRPr>
          </a:p>
          <a:p>
            <a:endParaRPr lang="en-US"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453842-E54F-7C47-9122-234D80EB5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43" y="532304"/>
            <a:ext cx="10515600" cy="774702"/>
          </a:xfrm>
        </p:spPr>
        <p:txBody>
          <a:bodyPr/>
          <a:lstStyle/>
          <a:p>
            <a:r>
              <a:rPr lang="en-US">
                <a:latin typeface="Uni Neue Heavy"/>
              </a:rPr>
              <a:t>TERN Services and useful resources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0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65B639-ECB5-9F4C-A4CC-247873281009}"/>
              </a:ext>
            </a:extLst>
          </p:cNvPr>
          <p:cNvSpPr txBox="1"/>
          <p:nvPr/>
        </p:nvSpPr>
        <p:spPr>
          <a:xfrm>
            <a:off x="6286786" y="870745"/>
            <a:ext cx="49938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defTabSz="60958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5D6B30"/>
                </a:solidFill>
                <a:latin typeface="Avenir" panose="02000503020000020003" pitchFamily="2" charset="0"/>
              </a:rPr>
              <a:t>Satellite remote sensing </a:t>
            </a:r>
            <a:br>
              <a:rPr lang="en-US" sz="2000">
                <a:solidFill>
                  <a:srgbClr val="5D6B30"/>
                </a:solidFill>
                <a:latin typeface="Avenir" panose="02000503020000020003" pitchFamily="2" charset="0"/>
              </a:rPr>
            </a:br>
            <a:r>
              <a:rPr lang="en-US" sz="2000">
                <a:solidFill>
                  <a:srgbClr val="5D6B30"/>
                </a:solidFill>
                <a:latin typeface="Avenir" panose="02000503020000020003" pitchFamily="2" charset="0"/>
              </a:rPr>
              <a:t>products</a:t>
            </a:r>
          </a:p>
          <a:p>
            <a:pPr marL="380990" indent="-380990" defTabSz="60958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5D6B30"/>
                </a:solidFill>
                <a:latin typeface="Avenir" panose="02000503020000020003" pitchFamily="2" charset="0"/>
              </a:rPr>
              <a:t>Land cover dynamics and phenology</a:t>
            </a:r>
          </a:p>
          <a:p>
            <a:pPr marL="380990" indent="-380990" defTabSz="60958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5D6B30"/>
                </a:solidFill>
                <a:latin typeface="Avenir" panose="02000503020000020003" pitchFamily="2" charset="0"/>
              </a:rPr>
              <a:t>Vegetation composition and structure</a:t>
            </a:r>
          </a:p>
          <a:p>
            <a:pPr marL="380990" indent="-380990" defTabSz="60958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5D6B30"/>
                </a:solidFill>
                <a:latin typeface="Avenir" panose="02000503020000020003" pitchFamily="2" charset="0"/>
              </a:rPr>
              <a:t>Fire dynamics and impacts</a:t>
            </a:r>
          </a:p>
          <a:p>
            <a:pPr marL="380990" indent="-380990" defTabSz="60958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5D6B30"/>
                </a:solidFill>
                <a:latin typeface="Avenir" panose="02000503020000020003" pitchFamily="2" charset="0"/>
              </a:rPr>
              <a:t>Continental Soil &amp; Landscape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611F7-05D2-4B4A-80C0-95D9864E9BB4}"/>
              </a:ext>
            </a:extLst>
          </p:cNvPr>
          <p:cNvSpPr txBox="1"/>
          <p:nvPr/>
        </p:nvSpPr>
        <p:spPr>
          <a:xfrm>
            <a:off x="6286785" y="4820698"/>
            <a:ext cx="4993861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defTabSz="60958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5D6B30"/>
                </a:solidFill>
                <a:latin typeface="Avenir" panose="02000503020000020003" pitchFamily="2" charset="0"/>
              </a:rPr>
              <a:t>Carbon, energy, water fluxes</a:t>
            </a:r>
          </a:p>
          <a:p>
            <a:pPr marL="380990" indent="-380990" defTabSz="60958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5D6B30"/>
                </a:solidFill>
                <a:latin typeface="Avenir" panose="02000503020000020003" pitchFamily="2" charset="0"/>
              </a:rPr>
              <a:t>Phenocams, LAI, </a:t>
            </a:r>
          </a:p>
          <a:p>
            <a:pPr marL="380990" indent="-380990" defTabSz="60958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5D6B30"/>
                </a:solidFill>
                <a:latin typeface="Avenir" panose="02000503020000020003" pitchFamily="2" charset="0"/>
              </a:rPr>
              <a:t>Acoustic sensors</a:t>
            </a:r>
          </a:p>
          <a:p>
            <a:pPr marL="380990" indent="-380990" defTabSz="60958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5D6B30"/>
                </a:solidFill>
                <a:latin typeface="Avenir" panose="02000503020000020003" pitchFamily="2" charset="0"/>
              </a:rPr>
              <a:t>Flora population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50C8E-7B96-E74A-8FBD-E6BFA00E92F3}"/>
              </a:ext>
            </a:extLst>
          </p:cNvPr>
          <p:cNvSpPr txBox="1"/>
          <p:nvPr/>
        </p:nvSpPr>
        <p:spPr>
          <a:xfrm>
            <a:off x="6286786" y="3344638"/>
            <a:ext cx="451806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defTabSz="60958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5D6B30"/>
                </a:solidFill>
                <a:latin typeface="Avenir" panose="02000503020000020003" pitchFamily="2" charset="0"/>
              </a:rPr>
              <a:t>Plot-based surveillance monitoring</a:t>
            </a:r>
          </a:p>
          <a:p>
            <a:pPr marL="380990" indent="-380990" defTabSz="60958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5D6B30"/>
                </a:solidFill>
                <a:latin typeface="Avenir" panose="02000503020000020003" pitchFamily="2" charset="0"/>
              </a:rPr>
              <a:t>Soil sample, leaf tissue samples, LAI, Basal area</a:t>
            </a:r>
          </a:p>
          <a:p>
            <a:pPr marL="380990" indent="-380990" defTabSz="60958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5D6B30"/>
                </a:solidFill>
                <a:latin typeface="Avenir" panose="02000503020000020003" pitchFamily="2" charset="0"/>
              </a:rPr>
              <a:t>Photopoints</a:t>
            </a:r>
            <a:br>
              <a:rPr lang="en-US" sz="2000">
                <a:solidFill>
                  <a:srgbClr val="5D6B30"/>
                </a:solidFill>
                <a:latin typeface="Avenir" panose="02000503020000020003" pitchFamily="2" charset="0"/>
              </a:rPr>
            </a:br>
            <a:endParaRPr lang="en-US" sz="2000">
              <a:solidFill>
                <a:srgbClr val="5D6B30"/>
              </a:solidFill>
              <a:latin typeface="Avenir" panose="02000503020000020003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BFB33C-9A40-5643-94C7-5FC99E16614C}"/>
              </a:ext>
            </a:extLst>
          </p:cNvPr>
          <p:cNvSpPr txBox="1"/>
          <p:nvPr/>
        </p:nvSpPr>
        <p:spPr>
          <a:xfrm>
            <a:off x="6263951" y="483030"/>
            <a:ext cx="536324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lang="en-US" sz="2667" b="1">
                <a:solidFill>
                  <a:srgbClr val="5D6B30"/>
                </a:solidFill>
                <a:latin typeface="Avenir" panose="02000503020000020003" pitchFamily="2" charset="0"/>
              </a:rPr>
              <a:t>TERN in Operation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8B840F-2CBA-0441-87FF-CE8A10DDA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10" y="375250"/>
            <a:ext cx="5888941" cy="610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3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BC449-671A-8949-9A8D-86CC09A9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FAIR principles</a:t>
            </a:r>
          </a:p>
        </p:txBody>
      </p:sp>
      <p:pic>
        <p:nvPicPr>
          <p:cNvPr id="4" name="Picture 5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88986B56-B31B-E84E-B54D-716C91A50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5626" y="2037695"/>
            <a:ext cx="9837174" cy="387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1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00FA4D-A071-C64F-AD9A-3BC57F061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328863"/>
            <a:ext cx="6416675" cy="40864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FINDABLE</a:t>
            </a:r>
          </a:p>
          <a:p>
            <a:r>
              <a:rPr lang="en-AU"/>
              <a:t>F1. (meta)data are assigned a globally unique and persistent identifier</a:t>
            </a:r>
          </a:p>
          <a:p>
            <a:r>
              <a:rPr lang="en-AU"/>
              <a:t>F2. data are described with rich metadata (defined by R1 below)</a:t>
            </a:r>
          </a:p>
          <a:p>
            <a:r>
              <a:rPr lang="en-AU"/>
              <a:t>F3. metadata clearly and explicitly include the identifier of the data it describes</a:t>
            </a:r>
          </a:p>
          <a:p>
            <a:r>
              <a:rPr lang="en-AU"/>
              <a:t>F4. (meta)data are registered or indexed in a searchable resource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E840BB-142B-6543-AC41-2ACB9396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FAIR principles</a:t>
            </a:r>
          </a:p>
        </p:txBody>
      </p:sp>
      <p:pic>
        <p:nvPicPr>
          <p:cNvPr id="4" name="Picture 5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F9A4D8FA-D5B1-CC47-BC2D-45454E90C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78" r="70379"/>
          <a:stretch/>
        </p:blipFill>
        <p:spPr>
          <a:xfrm>
            <a:off x="7434826" y="2328863"/>
            <a:ext cx="2913860" cy="296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81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A535AF-2671-B948-A7AB-842C3603F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328863"/>
            <a:ext cx="6053818" cy="360948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/>
              <a:t>ACCESIBLE</a:t>
            </a:r>
          </a:p>
          <a:p>
            <a:r>
              <a:rPr lang="en-AU"/>
              <a:t>A1. (meta)data are retrievable by their identifier using a standardized communications protocol</a:t>
            </a:r>
          </a:p>
          <a:p>
            <a:r>
              <a:rPr lang="en-AU"/>
              <a:t>A1.1 the protocol is open, free, and universally implementable</a:t>
            </a:r>
          </a:p>
          <a:p>
            <a:r>
              <a:rPr lang="en-AU"/>
              <a:t>A1.2 the protocol allows for an authentication and authorization procedure, where necessary</a:t>
            </a:r>
          </a:p>
          <a:p>
            <a:r>
              <a:rPr lang="en-AU"/>
              <a:t>A2. metadata are accessible, even when the data are no longer available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A9B91F-7AF2-524F-8940-4539089D1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FAIR principles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FAF42-A85F-8D4B-997D-A92BDF04B3FA}"/>
              </a:ext>
            </a:extLst>
          </p:cNvPr>
          <p:cNvSpPr txBox="1"/>
          <p:nvPr/>
        </p:nvSpPr>
        <p:spPr>
          <a:xfrm>
            <a:off x="2540000" y="252548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endParaRPr lang="en-US" sz="4200">
              <a:solidFill>
                <a:schemeClr val="bg1"/>
              </a:solidFill>
            </a:endParaRPr>
          </a:p>
        </p:txBody>
      </p:sp>
      <p:pic>
        <p:nvPicPr>
          <p:cNvPr id="5" name="Picture 5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4B43FE2A-C115-2B49-A063-53905F43B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54" r="45149"/>
          <a:stretch/>
        </p:blipFill>
        <p:spPr>
          <a:xfrm>
            <a:off x="7953829" y="1963740"/>
            <a:ext cx="2380343" cy="387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57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A73C98-3256-9744-920A-FBC801B5E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328863"/>
            <a:ext cx="5778046" cy="347685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/>
              <a:t>INTEROPERABLE</a:t>
            </a:r>
          </a:p>
          <a:p>
            <a:r>
              <a:rPr lang="en-AU"/>
              <a:t>I1. (meta)data use a formal, accessible, shared, and broadly applicable language for knowledge representation.</a:t>
            </a:r>
          </a:p>
          <a:p>
            <a:r>
              <a:rPr lang="en-AU"/>
              <a:t>I2. (meta)data use vocabularies that follow FAIR principles</a:t>
            </a:r>
          </a:p>
          <a:p>
            <a:r>
              <a:rPr lang="en-AU"/>
              <a:t>I3. (meta)data include qualified references to other (meta)data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347CB0-8D99-FA44-B6B3-955D6268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FAIR principles</a:t>
            </a:r>
          </a:p>
        </p:txBody>
      </p:sp>
      <p:pic>
        <p:nvPicPr>
          <p:cNvPr id="4" name="Picture 5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877E75CB-98D4-0946-B9A0-978C97129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32" r="23017"/>
          <a:stretch/>
        </p:blipFill>
        <p:spPr>
          <a:xfrm>
            <a:off x="7823199" y="1773199"/>
            <a:ext cx="2061029" cy="387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9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F0B95D-35F8-4143-ACC3-B660AC9CB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328863"/>
            <a:ext cx="7389132" cy="33146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/>
              <a:t>REUSABLE</a:t>
            </a:r>
          </a:p>
          <a:p>
            <a:r>
              <a:rPr lang="en-AU"/>
              <a:t>R1. meta(data) are richly described with a plurality of accurate and relevant attributes</a:t>
            </a:r>
          </a:p>
          <a:p>
            <a:r>
              <a:rPr lang="en-AU"/>
              <a:t>R1.1. (meta)data are released with a clear and accessible data usage license</a:t>
            </a:r>
          </a:p>
          <a:p>
            <a:r>
              <a:rPr lang="en-AU"/>
              <a:t>R1.2. (meta)data are associated with detailed provenance</a:t>
            </a:r>
          </a:p>
          <a:p>
            <a:r>
              <a:rPr lang="en-AU"/>
              <a:t>R1.3. (meta)data meet domain-relevant community standards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A82C40-77B4-624E-8ABF-5498A362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FAIR principles</a:t>
            </a:r>
          </a:p>
        </p:txBody>
      </p:sp>
      <p:pic>
        <p:nvPicPr>
          <p:cNvPr id="4" name="Picture 5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286B4930-3EE2-1942-AB7A-F81897E00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983"/>
          <a:stretch/>
        </p:blipFill>
        <p:spPr>
          <a:xfrm>
            <a:off x="8708570" y="2037695"/>
            <a:ext cx="2264229" cy="387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36955"/>
      </p:ext>
    </p:extLst>
  </p:cSld>
  <p:clrMapOvr>
    <a:masterClrMapping/>
  </p:clrMapOvr>
</p:sld>
</file>

<file path=ppt/theme/theme1.xml><?xml version="1.0" encoding="utf-8"?>
<a:theme xmlns:a="http://schemas.openxmlformats.org/drawingml/2006/main" name="TERN-powerpoint-theme">
  <a:themeElements>
    <a:clrScheme name="TERN 1">
      <a:dk1>
        <a:srgbClr val="043D4E"/>
      </a:dk1>
      <a:lt1>
        <a:srgbClr val="FEFFFE"/>
      </a:lt1>
      <a:dk2>
        <a:srgbClr val="043D4E"/>
      </a:dk2>
      <a:lt2>
        <a:srgbClr val="B3D4C8"/>
      </a:lt2>
      <a:accent1>
        <a:srgbClr val="EC684A"/>
      </a:accent1>
      <a:accent2>
        <a:srgbClr val="659FB9"/>
      </a:accent2>
      <a:accent3>
        <a:srgbClr val="F4A26B"/>
      </a:accent3>
      <a:accent4>
        <a:srgbClr val="B3D4C8"/>
      </a:accent4>
      <a:accent5>
        <a:srgbClr val="A4C7DC"/>
      </a:accent5>
      <a:accent6>
        <a:srgbClr val="FAC89F"/>
      </a:accent6>
      <a:hlink>
        <a:srgbClr val="EC684A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Autofit/>
      </a:bodyPr>
      <a:lstStyle>
        <a:defPPr algn="ctr">
          <a:defRPr sz="4200"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73CDF9A4-27DE-4A4C-AA94-A179F50000F5}" vid="{75E45723-980D-2C46-9520-CED0C77B6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TERN-powerpoint-theme</Template>
  <TotalTime>0</TotalTime>
  <Words>1156</Words>
  <Application>Microsoft Macintosh PowerPoint</Application>
  <PresentationFormat>Widescreen</PresentationFormat>
  <Paragraphs>206</Paragraphs>
  <Slides>32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Avenir</vt:lpstr>
      <vt:lpstr>Calibri</vt:lpstr>
      <vt:lpstr>Uni Neue Book</vt:lpstr>
      <vt:lpstr>Uni Neue Heavy</vt:lpstr>
      <vt:lpstr>TERN-powerpoint-theme</vt:lpstr>
      <vt:lpstr>SHaRED – Data Submission Tool</vt:lpstr>
      <vt:lpstr>Outline of the workshop</vt:lpstr>
      <vt:lpstr>TERN Purpose1</vt:lpstr>
      <vt:lpstr>PowerPoint Presentation</vt:lpstr>
      <vt:lpstr>FAIR principles</vt:lpstr>
      <vt:lpstr>FAIR principles</vt:lpstr>
      <vt:lpstr>FAIR principles</vt:lpstr>
      <vt:lpstr>FAIR principles</vt:lpstr>
      <vt:lpstr>FAIR principles</vt:lpstr>
      <vt:lpstr>Why FAIR matters?</vt:lpstr>
      <vt:lpstr>SHaRED Features</vt:lpstr>
      <vt:lpstr>SHaRED - Data Submission tool</vt:lpstr>
      <vt:lpstr>SHaRED live example</vt:lpstr>
      <vt:lpstr>TERN Data Discovery Portal </vt:lpstr>
      <vt:lpstr>Metadata on TERN Data Discovery Portal </vt:lpstr>
      <vt:lpstr>Metadata on TERN Data Discovery Portal </vt:lpstr>
      <vt:lpstr>Metadata on TERN Data Discovery Portal </vt:lpstr>
      <vt:lpstr>Example of data – tree measurements</vt:lpstr>
      <vt:lpstr>Example of data – dictionary</vt:lpstr>
      <vt:lpstr>Metadata on TERN Data Discovery Portal </vt:lpstr>
      <vt:lpstr>Metadata on Geonetwork</vt:lpstr>
      <vt:lpstr>Metadata on TERN Data Discovery Portal </vt:lpstr>
      <vt:lpstr>Metadata on TERN Data Discovery Portal </vt:lpstr>
      <vt:lpstr>Metadata on TERN Data Discovery Portal </vt:lpstr>
      <vt:lpstr>Metadata on TERN Data Discovery Portal </vt:lpstr>
      <vt:lpstr>Linked publication</vt:lpstr>
      <vt:lpstr>Metadata on TERN Data Discovery Portal </vt:lpstr>
      <vt:lpstr>Metadata on TERN Data Discovery Portal </vt:lpstr>
      <vt:lpstr>Metadata on TERN Data Discovery Portal </vt:lpstr>
      <vt:lpstr>Example of data – species richness</vt:lpstr>
      <vt:lpstr>PowerPoint Presentation</vt:lpstr>
      <vt:lpstr>TERN Services and useful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Data Management pipelines with Apache Airflow</dc:title>
  <dc:creator>Siddeswara Mayura Guru</dc:creator>
  <cp:lastModifiedBy>Habacuc Flores Moreno</cp:lastModifiedBy>
  <cp:revision>2</cp:revision>
  <dcterms:created xsi:type="dcterms:W3CDTF">2020-10-12T06:43:01Z</dcterms:created>
  <dcterms:modified xsi:type="dcterms:W3CDTF">2022-01-20T03:14:09Z</dcterms:modified>
</cp:coreProperties>
</file>